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4"/>
  </p:notesMasterIdLst>
  <p:sldIdLst>
    <p:sldId id="256" r:id="rId2"/>
    <p:sldId id="257" r:id="rId3"/>
    <p:sldId id="258" r:id="rId4"/>
    <p:sldId id="259" r:id="rId5"/>
    <p:sldId id="260" r:id="rId6"/>
    <p:sldId id="262" r:id="rId7"/>
    <p:sldId id="263" r:id="rId8"/>
    <p:sldId id="264" r:id="rId9"/>
    <p:sldId id="265" r:id="rId10"/>
    <p:sldId id="266" r:id="rId11"/>
    <p:sldId id="267" r:id="rId12"/>
    <p:sldId id="269" r:id="rId13"/>
    <p:sldId id="270" r:id="rId14"/>
    <p:sldId id="279" r:id="rId15"/>
    <p:sldId id="268" r:id="rId16"/>
    <p:sldId id="271" r:id="rId17"/>
    <p:sldId id="273" r:id="rId18"/>
    <p:sldId id="275" r:id="rId19"/>
    <p:sldId id="276" r:id="rId20"/>
    <p:sldId id="277" r:id="rId21"/>
    <p:sldId id="278" r:id="rId22"/>
    <p:sldId id="27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09" autoAdjust="0"/>
  </p:normalViewPr>
  <p:slideViewPr>
    <p:cSldViewPr snapToGrid="0" snapToObjects="1">
      <p:cViewPr varScale="1">
        <p:scale>
          <a:sx n="81" d="100"/>
          <a:sy n="81" d="100"/>
        </p:scale>
        <p:origin x="-180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4E753-8D0E-8742-8792-ED4E8DC009DD}" type="datetimeFigureOut">
              <a:rPr lang="en-US" smtClean="0"/>
              <a:pPr/>
              <a:t>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DEF9F-8C33-9D47-B567-5E59E5F0EC7F}" type="slidenum">
              <a:rPr lang="en-US" smtClean="0"/>
              <a:pPr/>
              <a:t>‹#›</a:t>
            </a:fld>
            <a:endParaRPr lang="en-US"/>
          </a:p>
        </p:txBody>
      </p:sp>
    </p:spTree>
    <p:extLst>
      <p:ext uri="{BB962C8B-B14F-4D97-AF65-F5344CB8AC3E}">
        <p14:creationId xmlns:p14="http://schemas.microsoft.com/office/powerpoint/2010/main" val="3733102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endParaRPr lang="en-US" baseline="0" dirty="0" smtClean="0"/>
          </a:p>
        </p:txBody>
      </p:sp>
      <p:sp>
        <p:nvSpPr>
          <p:cNvPr id="4" name="Slide Number Placeholder 3"/>
          <p:cNvSpPr>
            <a:spLocks noGrp="1"/>
          </p:cNvSpPr>
          <p:nvPr>
            <p:ph type="sldNum" sz="quarter" idx="10"/>
          </p:nvPr>
        </p:nvSpPr>
        <p:spPr/>
        <p:txBody>
          <a:bodyPr/>
          <a:lstStyle/>
          <a:p>
            <a:fld id="{DC1DEF9F-8C33-9D47-B567-5E59E5F0EC7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B49284B-07A9-F64E-AA14-885D7ADF885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18</a:t>
            </a:fld>
            <a:endParaRPr lang="en-US"/>
          </a:p>
        </p:txBody>
      </p:sp>
    </p:spTree>
    <p:extLst>
      <p:ext uri="{BB962C8B-B14F-4D97-AF65-F5344CB8AC3E}">
        <p14:creationId xmlns:p14="http://schemas.microsoft.com/office/powerpoint/2010/main" val="81642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21</a:t>
            </a:fld>
            <a:endParaRPr lang="en-US"/>
          </a:p>
        </p:txBody>
      </p:sp>
    </p:spTree>
    <p:extLst>
      <p:ext uri="{BB962C8B-B14F-4D97-AF65-F5344CB8AC3E}">
        <p14:creationId xmlns:p14="http://schemas.microsoft.com/office/powerpoint/2010/main" val="326797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22</a:t>
            </a:fld>
            <a:endParaRPr lang="en-US"/>
          </a:p>
        </p:txBody>
      </p:sp>
    </p:spTree>
    <p:extLst>
      <p:ext uri="{BB962C8B-B14F-4D97-AF65-F5344CB8AC3E}">
        <p14:creationId xmlns:p14="http://schemas.microsoft.com/office/powerpoint/2010/main" val="336964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n>
                  <a:solidFill>
                    <a:schemeClr val="accent5">
                      <a:lumMod val="75000"/>
                    </a:schemeClr>
                  </a:solidFill>
                </a:ln>
              </a:rPr>
              <a:t> </a:t>
            </a:r>
            <a:endParaRPr lang="en-US" sz="1200" dirty="0" smtClean="0">
              <a:ln>
                <a:solidFill>
                  <a:schemeClr val="accent5">
                    <a:lumMod val="75000"/>
                  </a:schemeClr>
                </a:solidFill>
              </a:ln>
            </a:endParaRPr>
          </a:p>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DEF9F-8C33-9D47-B567-5E59E5F0EC7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49284B-07A9-F64E-AA14-885D7ADF885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5A85E1-B152-5C44-9B92-C5E4666CCC1E}" type="datetimeFigureOut">
              <a:rPr lang="en-US" smtClean="0"/>
              <a:pPr/>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41ED-22D9-48D6-AD92-DEFB122789E0}"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3041D3E-9160-9B4E-A877-DDE7854EF1FE}"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85A85E1-B152-5C44-9B92-C5E4666CCC1E}" type="datetimeFigureOut">
              <a:rPr lang="en-US" smtClean="0"/>
              <a:pPr/>
              <a:t>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A85E1-B152-5C44-9B92-C5E4666CCC1E}" type="datetimeFigureOut">
              <a:rPr lang="en-US" smtClean="0"/>
              <a:pPr/>
              <a:t>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85A85E1-B152-5C44-9B92-C5E4666CCC1E}" type="datetimeFigureOut">
              <a:rPr lang="en-US" smtClean="0"/>
              <a:pPr/>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1D3E-9160-9B4E-A877-DDE7854EF1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85A85E1-B152-5C44-9B92-C5E4666CCC1E}" type="datetimeFigureOut">
              <a:rPr lang="en-US" smtClean="0"/>
              <a:pPr/>
              <a:t>7/20/15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3041D3E-9160-9B4E-A877-DDE7854EF1FE}"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83646"/>
            <a:ext cx="8915400" cy="2979681"/>
          </a:xfrm>
        </p:spPr>
        <p:txBody>
          <a:bodyPr>
            <a:normAutofit/>
          </a:bodyPr>
          <a:lstStyle/>
          <a:p>
            <a:r>
              <a:rPr lang="en-US" dirty="0" smtClean="0">
                <a:solidFill>
                  <a:schemeClr val="accent1"/>
                </a:solidFill>
              </a:rPr>
              <a:t>Cultivating and Nurturing Collaborative Civic Spaces: </a:t>
            </a:r>
            <a:r>
              <a:rPr lang="en-US" dirty="0" smtClean="0"/>
              <a:t>The philosophy for children Hawai‘i Approach to Deliberative Pedagogy </a:t>
            </a:r>
            <a:endParaRPr lang="en-US" dirty="0"/>
          </a:p>
        </p:txBody>
      </p:sp>
      <p:sp>
        <p:nvSpPr>
          <p:cNvPr id="3" name="Subtitle 2"/>
          <p:cNvSpPr>
            <a:spLocks noGrp="1"/>
          </p:cNvSpPr>
          <p:nvPr>
            <p:ph type="subTitle" idx="1"/>
          </p:nvPr>
        </p:nvSpPr>
        <p:spPr>
          <a:xfrm>
            <a:off x="914400" y="5863327"/>
            <a:ext cx="8001000" cy="994673"/>
          </a:xfrm>
        </p:spPr>
        <p:txBody>
          <a:bodyPr>
            <a:normAutofit/>
          </a:bodyPr>
          <a:lstStyle/>
          <a:p>
            <a:pPr>
              <a:spcBef>
                <a:spcPts val="0"/>
              </a:spcBef>
            </a:pPr>
            <a:r>
              <a:rPr lang="en-US" dirty="0" smtClean="0"/>
              <a:t>Dr. Amber Strong Makaiau</a:t>
            </a:r>
          </a:p>
          <a:p>
            <a:pPr>
              <a:spcBef>
                <a:spcPts val="0"/>
              </a:spcBef>
            </a:pPr>
            <a:r>
              <a:rPr lang="en-US" sz="1600" i="1" dirty="0" smtClean="0"/>
              <a:t>University of Hawai‘i </a:t>
            </a:r>
            <a:r>
              <a:rPr lang="en-US" sz="1600" i="1" dirty="0" err="1" smtClean="0"/>
              <a:t>Uehiro</a:t>
            </a:r>
            <a:r>
              <a:rPr lang="en-US" sz="1600" i="1" dirty="0" smtClean="0"/>
              <a:t> Academy for Philosophy &amp; Ethics in Education</a:t>
            </a:r>
          </a:p>
          <a:p>
            <a:endParaRPr lang="en-US" dirty="0" smtClean="0"/>
          </a:p>
          <a:p>
            <a:endParaRPr lang="en-US" dirty="0" smtClean="0"/>
          </a:p>
          <a:p>
            <a:endParaRPr lang="en-US" dirty="0"/>
          </a:p>
        </p:txBody>
      </p:sp>
      <p:pic>
        <p:nvPicPr>
          <p:cNvPr id="5" name="Picture 4" descr="image.jpeg"/>
          <p:cNvPicPr>
            <a:picLocks noChangeAspect="1"/>
          </p:cNvPicPr>
          <p:nvPr/>
        </p:nvPicPr>
        <p:blipFill>
          <a:blip r:embed="rId3"/>
          <a:stretch>
            <a:fillRect/>
          </a:stretch>
        </p:blipFill>
        <p:spPr>
          <a:xfrm>
            <a:off x="914400" y="1"/>
            <a:ext cx="8000999" cy="28836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4700"/>
          </a:xfrm>
        </p:spPr>
        <p:txBody>
          <a:bodyPr>
            <a:normAutofit/>
          </a:bodyPr>
          <a:lstStyle/>
          <a:p>
            <a:r>
              <a:rPr lang="en-US" dirty="0" smtClean="0">
                <a:solidFill>
                  <a:schemeClr val="accent3"/>
                </a:solidFill>
              </a:rPr>
              <a:t>Six Teacher Commitments:</a:t>
            </a:r>
            <a:endParaRPr lang="en-US" dirty="0">
              <a:solidFill>
                <a:schemeClr val="accent3"/>
              </a:solidFill>
            </a:endParaRPr>
          </a:p>
        </p:txBody>
      </p:sp>
      <p:sp>
        <p:nvSpPr>
          <p:cNvPr id="3" name="Content Placeholder 2"/>
          <p:cNvSpPr>
            <a:spLocks noGrp="1"/>
          </p:cNvSpPr>
          <p:nvPr>
            <p:ph idx="1"/>
          </p:nvPr>
        </p:nvSpPr>
        <p:spPr>
          <a:xfrm>
            <a:off x="292100" y="1045882"/>
            <a:ext cx="8394700" cy="5621618"/>
          </a:xfrm>
          <a:solidFill>
            <a:schemeClr val="accent4"/>
          </a:solidFill>
        </p:spPr>
        <p:txBody>
          <a:bodyPr>
            <a:normAutofit/>
          </a:bodyPr>
          <a:lstStyle/>
          <a:p>
            <a:pPr>
              <a:buNone/>
            </a:pPr>
            <a:endParaRPr lang="en-US" i="1" dirty="0" smtClean="0"/>
          </a:p>
          <a:p>
            <a:pPr marL="514350" indent="-514350">
              <a:buAutoNum type="arabicParenR"/>
            </a:pPr>
            <a:r>
              <a:rPr lang="en-US" sz="2400" dirty="0" smtClean="0"/>
              <a:t>Live an examined life</a:t>
            </a:r>
          </a:p>
          <a:p>
            <a:pPr marL="514350" indent="-514350">
              <a:buAutoNum type="arabicParenR"/>
            </a:pPr>
            <a:r>
              <a:rPr lang="en-US" sz="2400" dirty="0" smtClean="0"/>
              <a:t>Approach education as a shared activity between teacher and student</a:t>
            </a:r>
          </a:p>
          <a:p>
            <a:pPr marL="514350" indent="-514350">
              <a:buAutoNum type="arabicParenR"/>
            </a:pPr>
            <a:r>
              <a:rPr lang="en-US" sz="2400" dirty="0" smtClean="0"/>
              <a:t>See “content” as learner/teacher beliefs + learner/teacher experiences + subject matter</a:t>
            </a:r>
          </a:p>
          <a:p>
            <a:pPr marL="514350" indent="-514350">
              <a:buAutoNum type="arabicParenR"/>
            </a:pPr>
            <a:r>
              <a:rPr lang="en-US" sz="2400" dirty="0" smtClean="0"/>
              <a:t>View philosophy as “the general theory of education” </a:t>
            </a:r>
          </a:p>
          <a:p>
            <a:pPr marL="514350" indent="-514350">
              <a:buAutoNum type="arabicParenR"/>
            </a:pPr>
            <a:r>
              <a:rPr lang="en-US" sz="2400" dirty="0" smtClean="0"/>
              <a:t>Make philosophy a living classroom practice</a:t>
            </a:r>
          </a:p>
          <a:p>
            <a:pPr marL="514350" indent="-514350">
              <a:buAutoNum type="arabicParenR"/>
            </a:pPr>
            <a:r>
              <a:rPr lang="en-US" sz="2400" dirty="0" smtClean="0"/>
              <a:t>Challenge contemporary measures of assessment</a:t>
            </a:r>
            <a:endParaRPr lang="en-US" sz="2400" dirty="0"/>
          </a:p>
        </p:txBody>
      </p:sp>
      <p:pic>
        <p:nvPicPr>
          <p:cNvPr id="6" name="Picture 5" descr="Amber community ball.JPG"/>
          <p:cNvPicPr>
            <a:picLocks noChangeAspect="1"/>
          </p:cNvPicPr>
          <p:nvPr/>
        </p:nvPicPr>
        <p:blipFill>
          <a:blip r:embed="rId3"/>
          <a:stretch>
            <a:fillRect/>
          </a:stretch>
        </p:blipFill>
        <p:spPr>
          <a:xfrm>
            <a:off x="4482352" y="774701"/>
            <a:ext cx="4204447" cy="13320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9412"/>
          </a:xfrm>
        </p:spPr>
        <p:txBody>
          <a:bodyPr>
            <a:normAutofit fontScale="90000"/>
          </a:bodyPr>
          <a:lstStyle/>
          <a:p>
            <a:pPr algn="ctr"/>
            <a:r>
              <a:rPr lang="en-US" sz="4000" b="1" dirty="0" smtClean="0">
                <a:ln>
                  <a:solidFill>
                    <a:schemeClr val="tx2"/>
                  </a:solidFill>
                </a:ln>
                <a:solidFill>
                  <a:srgbClr val="000000"/>
                </a:solidFill>
              </a:rPr>
              <a:t/>
            </a:r>
            <a:br>
              <a:rPr lang="en-US" sz="4000" b="1" dirty="0" smtClean="0">
                <a:ln>
                  <a:solidFill>
                    <a:schemeClr val="tx2"/>
                  </a:solidFill>
                </a:ln>
                <a:solidFill>
                  <a:srgbClr val="000000"/>
                </a:solidFill>
              </a:rPr>
            </a:br>
            <a:r>
              <a:rPr lang="en-US" sz="4000" b="1" dirty="0" smtClean="0">
                <a:ln>
                  <a:solidFill>
                    <a:schemeClr val="tx2"/>
                  </a:solidFill>
                </a:ln>
                <a:solidFill>
                  <a:schemeClr val="accent2"/>
                </a:solidFill>
              </a:rPr>
              <a:t>Outcomes/Aims of the p4cHI Approach to Education</a:t>
            </a:r>
            <a:r>
              <a:rPr lang="en-US" sz="3600" b="1" dirty="0" smtClean="0">
                <a:ln>
                  <a:solidFill>
                    <a:schemeClr val="tx2"/>
                  </a:solidFill>
                </a:ln>
                <a:solidFill>
                  <a:schemeClr val="accent2"/>
                </a:solidFill>
              </a:rPr>
              <a:t/>
            </a:r>
            <a:br>
              <a:rPr lang="en-US" sz="3600" b="1" dirty="0" smtClean="0">
                <a:ln>
                  <a:solidFill>
                    <a:schemeClr val="tx2"/>
                  </a:solidFill>
                </a:ln>
                <a:solidFill>
                  <a:schemeClr val="accent2"/>
                </a:solidFill>
              </a:rPr>
            </a:br>
            <a:endParaRPr lang="en-US" sz="3600" b="1" dirty="0">
              <a:ln>
                <a:solidFill>
                  <a:schemeClr val="tx2"/>
                </a:solidFill>
              </a:ln>
              <a:solidFill>
                <a:schemeClr val="accent2"/>
              </a:solidFill>
            </a:endParaRPr>
          </a:p>
        </p:txBody>
      </p:sp>
      <p:sp>
        <p:nvSpPr>
          <p:cNvPr id="3" name="Content Placeholder 2"/>
          <p:cNvSpPr>
            <a:spLocks noGrp="1"/>
          </p:cNvSpPr>
          <p:nvPr>
            <p:ph idx="1"/>
          </p:nvPr>
        </p:nvSpPr>
        <p:spPr>
          <a:xfrm>
            <a:off x="457200" y="3376706"/>
            <a:ext cx="8229600" cy="3278093"/>
          </a:xfrm>
          <a:ln w="76200" cap="flat" cmpd="sng" algn="ctr">
            <a:solidFill>
              <a:schemeClr val="tx1"/>
            </a:solidFill>
            <a:prstDash val="solid"/>
            <a:round/>
            <a:headEnd type="none" w="med" len="med"/>
            <a:tailEnd type="none" w="med" len="med"/>
          </a:ln>
        </p:spPr>
        <p:txBody>
          <a:bodyPr>
            <a:normAutofit/>
          </a:bodyPr>
          <a:lstStyle/>
          <a:p>
            <a:pPr marL="514350" indent="-514350" algn="ctr">
              <a:buNone/>
            </a:pPr>
            <a:r>
              <a:rPr lang="en-US" dirty="0" smtClean="0"/>
              <a:t>Good Judgment</a:t>
            </a:r>
          </a:p>
          <a:p>
            <a:pPr marL="514350" indent="-514350" algn="ctr">
              <a:buNone/>
            </a:pPr>
            <a:r>
              <a:rPr lang="en-US" dirty="0" smtClean="0"/>
              <a:t>Responsible &amp; Ethical Community Member</a:t>
            </a:r>
          </a:p>
          <a:p>
            <a:pPr marL="514350" indent="-514350" algn="ctr">
              <a:buNone/>
            </a:pPr>
            <a:r>
              <a:rPr lang="en-US" dirty="0" smtClean="0"/>
              <a:t>Philosophical Reflection</a:t>
            </a:r>
          </a:p>
          <a:p>
            <a:pPr marL="514350" indent="-514350" algn="ctr">
              <a:buNone/>
            </a:pPr>
            <a:r>
              <a:rPr lang="en-US" dirty="0" smtClean="0"/>
              <a:t>Empathy</a:t>
            </a:r>
          </a:p>
          <a:p>
            <a:pPr marL="514350" indent="-514350" algn="ctr">
              <a:buNone/>
            </a:pPr>
            <a:r>
              <a:rPr lang="en-US" dirty="0" smtClean="0"/>
              <a:t>Joyous Learning</a:t>
            </a:r>
          </a:p>
          <a:p>
            <a:pPr marL="514350" indent="-514350" algn="ctr">
              <a:buNone/>
            </a:pPr>
            <a:r>
              <a:rPr lang="en-US" dirty="0" smtClean="0"/>
              <a:t>Transformative Experience</a:t>
            </a:r>
          </a:p>
        </p:txBody>
      </p:sp>
      <p:pic>
        <p:nvPicPr>
          <p:cNvPr id="4" name="Picture 3" descr="p4c-hawaii-who-we-are.png"/>
          <p:cNvPicPr>
            <a:picLocks noChangeAspect="1"/>
          </p:cNvPicPr>
          <p:nvPr/>
        </p:nvPicPr>
        <p:blipFill>
          <a:blip r:embed="rId3"/>
          <a:stretch>
            <a:fillRect/>
          </a:stretch>
        </p:blipFill>
        <p:spPr>
          <a:xfrm>
            <a:off x="0" y="1688400"/>
            <a:ext cx="9144000" cy="14299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40941"/>
          </a:xfrm>
        </p:spPr>
        <p:txBody>
          <a:bodyPr>
            <a:normAutofit/>
          </a:bodyPr>
          <a:lstStyle/>
          <a:p>
            <a:pPr algn="ctr"/>
            <a:r>
              <a:rPr lang="en-US" sz="4800" dirty="0" smtClean="0"/>
              <a:t>p4cHI is a “</a:t>
            </a:r>
            <a:r>
              <a:rPr lang="en-US" sz="4800" dirty="0" smtClean="0">
                <a:solidFill>
                  <a:schemeClr val="accent1"/>
                </a:solidFill>
              </a:rPr>
              <a:t>Deliberative Pedagogy</a:t>
            </a:r>
            <a:r>
              <a:rPr lang="en-US" sz="4800" dirty="0" smtClean="0"/>
              <a:t>” for Cultivating and Nurturing Collaborative Civic Spaces</a:t>
            </a:r>
            <a:endParaRPr lang="en-US" sz="4800" dirty="0"/>
          </a:p>
        </p:txBody>
      </p:sp>
      <p:sp>
        <p:nvSpPr>
          <p:cNvPr id="3" name="Content Placeholder 2"/>
          <p:cNvSpPr>
            <a:spLocks noGrp="1"/>
          </p:cNvSpPr>
          <p:nvPr>
            <p:ph idx="1"/>
          </p:nvPr>
        </p:nvSpPr>
        <p:spPr>
          <a:xfrm>
            <a:off x="0" y="4840941"/>
            <a:ext cx="9144000" cy="1425388"/>
          </a:xfrm>
        </p:spPr>
        <p:txBody>
          <a:bodyPr/>
          <a:lstStyle/>
          <a:p>
            <a:pPr>
              <a:buNone/>
            </a:pPr>
            <a:endParaRPr lang="en-US" dirty="0"/>
          </a:p>
        </p:txBody>
      </p:sp>
      <p:sp>
        <p:nvSpPr>
          <p:cNvPr id="5" name="TextBox 4"/>
          <p:cNvSpPr txBox="1"/>
          <p:nvPr/>
        </p:nvSpPr>
        <p:spPr>
          <a:xfrm>
            <a:off x="0" y="4840941"/>
            <a:ext cx="9144000" cy="1425388"/>
          </a:xfrm>
          <a:prstGeom prst="rect">
            <a:avLst/>
          </a:prstGeom>
          <a:noFill/>
        </p:spPr>
        <p:txBody>
          <a:bodyPr wrap="square" rtlCol="0">
            <a:spAutoFit/>
          </a:bodyPr>
          <a:lstStyle/>
          <a:p>
            <a:endParaRPr lang="en-US" dirty="0"/>
          </a:p>
        </p:txBody>
      </p:sp>
      <p:pic>
        <p:nvPicPr>
          <p:cNvPr id="110594" name="Picture 2"/>
          <p:cNvPicPr>
            <a:picLocks noChangeAspect="1" noChangeArrowheads="1"/>
          </p:cNvPicPr>
          <p:nvPr/>
        </p:nvPicPr>
        <p:blipFill>
          <a:blip r:embed="rId3"/>
          <a:srcRect/>
          <a:stretch>
            <a:fillRect/>
          </a:stretch>
        </p:blipFill>
        <p:spPr bwMode="auto">
          <a:xfrm>
            <a:off x="0" y="4840940"/>
            <a:ext cx="9144000" cy="201705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3295"/>
            <a:ext cx="9144000" cy="1195293"/>
          </a:xfrm>
        </p:spPr>
        <p:txBody>
          <a:bodyPr>
            <a:normAutofit/>
          </a:bodyPr>
          <a:lstStyle/>
          <a:p>
            <a:r>
              <a:rPr lang="en-US" dirty="0" smtClean="0">
                <a:solidFill>
                  <a:schemeClr val="accent6">
                    <a:lumMod val="20000"/>
                    <a:lumOff val="80000"/>
                  </a:schemeClr>
                </a:solidFill>
              </a:rPr>
              <a:t>Deliberative Pedagogy:</a:t>
            </a:r>
            <a:endParaRPr lang="en-US" dirty="0">
              <a:solidFill>
                <a:schemeClr val="accent6">
                  <a:lumMod val="20000"/>
                  <a:lumOff val="80000"/>
                </a:schemeClr>
              </a:solidFill>
            </a:endParaRPr>
          </a:p>
        </p:txBody>
      </p:sp>
      <p:sp>
        <p:nvSpPr>
          <p:cNvPr id="3" name="Content Placeholder 2"/>
          <p:cNvSpPr>
            <a:spLocks noGrp="1"/>
          </p:cNvSpPr>
          <p:nvPr>
            <p:ph idx="1"/>
          </p:nvPr>
        </p:nvSpPr>
        <p:spPr>
          <a:xfrm>
            <a:off x="5334000" y="1628588"/>
            <a:ext cx="3600824" cy="4637741"/>
          </a:xfrm>
        </p:spPr>
        <p:txBody>
          <a:bodyPr>
            <a:normAutofit/>
          </a:bodyPr>
          <a:lstStyle/>
          <a:p>
            <a:pPr indent="0">
              <a:buNone/>
            </a:pPr>
            <a:endParaRPr lang="en-US" sz="800" dirty="0" smtClean="0"/>
          </a:p>
          <a:p>
            <a:pPr indent="0">
              <a:buNone/>
            </a:pPr>
            <a:r>
              <a:rPr lang="en-US" sz="2800" b="1" dirty="0" smtClean="0"/>
              <a:t>Incorporates “deliberative decision making with teaching and learning” (Longo, 2013, </a:t>
            </a:r>
            <a:r>
              <a:rPr lang="en-US" sz="2800" b="1" dirty="0" err="1" smtClean="0"/>
              <a:t>p</a:t>
            </a:r>
            <a:r>
              <a:rPr lang="en-US" sz="2800" b="1" dirty="0" smtClean="0"/>
              <a:t>. 49) across the curriculum. </a:t>
            </a:r>
            <a:endParaRPr lang="en-US" sz="2800" b="1" dirty="0"/>
          </a:p>
        </p:txBody>
      </p:sp>
      <p:pic>
        <p:nvPicPr>
          <p:cNvPr id="5" name="Picture 4" descr="photo.JPG"/>
          <p:cNvPicPr>
            <a:picLocks noChangeAspect="1"/>
          </p:cNvPicPr>
          <p:nvPr/>
        </p:nvPicPr>
        <p:blipFill>
          <a:blip r:embed="rId3"/>
          <a:stretch>
            <a:fillRect/>
          </a:stretch>
        </p:blipFill>
        <p:spPr>
          <a:xfrm>
            <a:off x="672353" y="2002118"/>
            <a:ext cx="4661647" cy="42642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40941"/>
          </a:xfrm>
        </p:spPr>
        <p:txBody>
          <a:bodyPr>
            <a:normAutofit/>
          </a:bodyPr>
          <a:lstStyle/>
          <a:p>
            <a:pPr algn="ctr"/>
            <a:r>
              <a:rPr lang="en-US" sz="4800" dirty="0" smtClean="0"/>
              <a:t>p4cHI is a “</a:t>
            </a:r>
            <a:r>
              <a:rPr lang="en-US" sz="4800" dirty="0" smtClean="0">
                <a:solidFill>
                  <a:schemeClr val="accent1"/>
                </a:solidFill>
              </a:rPr>
              <a:t>Deliberative Pedagogy</a:t>
            </a:r>
            <a:r>
              <a:rPr lang="en-US" sz="4800" dirty="0" smtClean="0"/>
              <a:t>” for Cultivating and Nurturing Collaborative Civic Spaces</a:t>
            </a:r>
            <a:endParaRPr lang="en-US" sz="4800" dirty="0"/>
          </a:p>
        </p:txBody>
      </p:sp>
      <p:sp>
        <p:nvSpPr>
          <p:cNvPr id="3" name="Content Placeholder 2"/>
          <p:cNvSpPr>
            <a:spLocks noGrp="1"/>
          </p:cNvSpPr>
          <p:nvPr>
            <p:ph idx="1"/>
          </p:nvPr>
        </p:nvSpPr>
        <p:spPr>
          <a:xfrm>
            <a:off x="0" y="4840941"/>
            <a:ext cx="9144000" cy="1425388"/>
          </a:xfrm>
        </p:spPr>
        <p:txBody>
          <a:bodyPr/>
          <a:lstStyle/>
          <a:p>
            <a:pPr>
              <a:buNone/>
            </a:pPr>
            <a:endParaRPr lang="en-US" dirty="0"/>
          </a:p>
        </p:txBody>
      </p:sp>
      <p:sp>
        <p:nvSpPr>
          <p:cNvPr id="5" name="TextBox 4"/>
          <p:cNvSpPr txBox="1"/>
          <p:nvPr/>
        </p:nvSpPr>
        <p:spPr>
          <a:xfrm>
            <a:off x="0" y="4840941"/>
            <a:ext cx="9144000" cy="1425388"/>
          </a:xfrm>
          <a:prstGeom prst="rect">
            <a:avLst/>
          </a:prstGeom>
          <a:noFill/>
        </p:spPr>
        <p:txBody>
          <a:bodyPr wrap="square" rtlCol="0">
            <a:spAutoFit/>
          </a:bodyPr>
          <a:lstStyle/>
          <a:p>
            <a:endParaRPr lang="en-US" dirty="0"/>
          </a:p>
        </p:txBody>
      </p:sp>
      <p:pic>
        <p:nvPicPr>
          <p:cNvPr id="110594" name="Picture 2"/>
          <p:cNvPicPr>
            <a:picLocks noChangeAspect="1" noChangeArrowheads="1"/>
          </p:cNvPicPr>
          <p:nvPr/>
        </p:nvPicPr>
        <p:blipFill>
          <a:blip r:embed="rId3"/>
          <a:srcRect/>
          <a:stretch>
            <a:fillRect/>
          </a:stretch>
        </p:blipFill>
        <p:spPr bwMode="auto">
          <a:xfrm>
            <a:off x="0" y="4840940"/>
            <a:ext cx="9144000" cy="201705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3294"/>
            <a:ext cx="8913813" cy="1165412"/>
          </a:xfrm>
        </p:spPr>
        <p:txBody>
          <a:bodyPr>
            <a:normAutofit fontScale="90000"/>
          </a:bodyPr>
          <a:lstStyle/>
          <a:p>
            <a:r>
              <a:rPr lang="en-US" dirty="0" smtClean="0"/>
              <a:t>C3 Instructional Shift: Cultivate and Nurture Collaborative Civic Spaces</a:t>
            </a:r>
            <a:endParaRPr lang="en-US" dirty="0"/>
          </a:p>
        </p:txBody>
      </p:sp>
      <p:sp>
        <p:nvSpPr>
          <p:cNvPr id="3" name="Content Placeholder 2"/>
          <p:cNvSpPr>
            <a:spLocks noGrp="1"/>
          </p:cNvSpPr>
          <p:nvPr>
            <p:ph idx="1"/>
          </p:nvPr>
        </p:nvSpPr>
        <p:spPr>
          <a:xfrm>
            <a:off x="552824" y="1837764"/>
            <a:ext cx="8172076" cy="4811059"/>
          </a:xfrm>
        </p:spPr>
        <p:txBody>
          <a:bodyPr>
            <a:normAutofit fontScale="85000" lnSpcReduction="10000"/>
          </a:bodyPr>
          <a:lstStyle/>
          <a:p>
            <a:pPr indent="0" algn="ctr">
              <a:buNone/>
            </a:pPr>
            <a:r>
              <a:rPr lang="en-US" dirty="0" smtClean="0"/>
              <a:t>Civic readiness is a key component of the C3 Framework. Throughout the C3, indicators are prefaced by the notion that students will “individually and with others...” accomplish the learning goals set forward</a:t>
            </a:r>
            <a:r>
              <a:rPr lang="en-US" dirty="0" smtClean="0">
                <a:solidFill>
                  <a:schemeClr val="tx1">
                    <a:lumMod val="50000"/>
                    <a:lumOff val="50000"/>
                  </a:schemeClr>
                </a:solidFill>
              </a:rPr>
              <a:t>. </a:t>
            </a:r>
            <a:r>
              <a:rPr lang="en-US" dirty="0" smtClean="0"/>
              <a:t>The idea of collaboration is hard---wired into the inquiry arc, but collaboration </a:t>
            </a:r>
            <a:r>
              <a:rPr lang="en-US" b="1" dirty="0" smtClean="0">
                <a:solidFill>
                  <a:schemeClr val="accent5"/>
                </a:solidFill>
              </a:rPr>
              <a:t>means more than just pairing up with other students to develop questions or analyze sources</a:t>
            </a:r>
            <a:r>
              <a:rPr lang="en-US" b="1" dirty="0" smtClean="0"/>
              <a:t>.</a:t>
            </a:r>
            <a:r>
              <a:rPr lang="en-US" dirty="0" smtClean="0"/>
              <a:t> When using an inquiry approach informed by the C3 in the classroom, the importance of collaboration as an element of civic life is clear. Collaboration is a natural </a:t>
            </a:r>
            <a:r>
              <a:rPr lang="en-US" dirty="0" smtClean="0">
                <a:solidFill>
                  <a:srgbClr val="7F7F7F"/>
                </a:solidFill>
              </a:rPr>
              <a:t>part</a:t>
            </a:r>
            <a:r>
              <a:rPr lang="en-US" dirty="0" smtClean="0"/>
              <a:t> of civic life. </a:t>
            </a:r>
            <a:r>
              <a:rPr lang="en-US" b="1" dirty="0" smtClean="0">
                <a:solidFill>
                  <a:schemeClr val="accent5"/>
                </a:solidFill>
              </a:rPr>
              <a:t>Students collaborate to develop questions and rely on one another to examine the importance of those questions. When engaging disciplinary content, students “work together to apply civic virtues and principles in school settings.” Students are expected to communicate their conclusions to a “range of audiences” (p.60), both in and out of the classroom. </a:t>
            </a:r>
            <a:r>
              <a:rPr lang="en-US" b="1" dirty="0" smtClean="0">
                <a:solidFill>
                  <a:srgbClr val="21449B"/>
                </a:solidFill>
              </a:rPr>
              <a:t>Students join efforts to critique arguments and explanations (D4.4 and D4.5) and to further refine their understanding. Perhaps most importantly students assess their individual and collective capacities for addressing problems (D4.7) and then apply a range of deliberative and democratic procedures in making classroom decisions (D4.8</a:t>
            </a:r>
            <a:r>
              <a:rPr lang="en-US" dirty="0" smtClean="0">
                <a:solidFill>
                  <a:srgbClr val="21449B"/>
                </a:solidFill>
              </a:rPr>
              <a:t>)</a:t>
            </a:r>
            <a:r>
              <a:rPr lang="en-US" dirty="0" smtClean="0"/>
              <a:t>. In all the places where the C3 emphasizes civic life, collaboration is fundamental to student success.</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8705"/>
            <a:ext cx="8913813" cy="1673413"/>
          </a:xfrm>
        </p:spPr>
        <p:txBody>
          <a:bodyPr>
            <a:normAutofit fontScale="90000"/>
          </a:bodyPr>
          <a:lstStyle/>
          <a:p>
            <a:r>
              <a:rPr lang="en-US" dirty="0" smtClean="0">
                <a:solidFill>
                  <a:schemeClr val="accent3">
                    <a:lumMod val="75000"/>
                  </a:schemeClr>
                </a:solidFill>
              </a:rPr>
              <a:t>Students and Teachers who Practice the p4cHI Approach to Deliberative Pedagogy:</a:t>
            </a:r>
            <a:endParaRPr lang="en-US" dirty="0">
              <a:solidFill>
                <a:schemeClr val="accent3">
                  <a:lumMod val="75000"/>
                </a:schemeClr>
              </a:solidFill>
            </a:endParaRPr>
          </a:p>
        </p:txBody>
      </p:sp>
      <p:pic>
        <p:nvPicPr>
          <p:cNvPr id="5" name="Content Placeholder 4" descr="Good Thinker's Question.jpg"/>
          <p:cNvPicPr>
            <a:picLocks noGrp="1" noChangeAspect="1"/>
          </p:cNvPicPr>
          <p:nvPr>
            <p:ph idx="1"/>
          </p:nvPr>
        </p:nvPicPr>
        <p:blipFill>
          <a:blip r:embed="rId3"/>
          <a:srcRect l="-53713" r="-53713"/>
          <a:stretch>
            <a:fillRect/>
          </a:stretch>
        </p:blipFill>
        <p:spPr>
          <a:xfrm>
            <a:off x="4377298" y="2286000"/>
            <a:ext cx="6142037" cy="4258235"/>
          </a:xfrm>
        </p:spPr>
      </p:pic>
      <p:sp>
        <p:nvSpPr>
          <p:cNvPr id="6" name="TextBox 5"/>
          <p:cNvSpPr txBox="1"/>
          <p:nvPr/>
        </p:nvSpPr>
        <p:spPr>
          <a:xfrm>
            <a:off x="1" y="2286000"/>
            <a:ext cx="5707528" cy="4524316"/>
          </a:xfrm>
          <a:prstGeom prst="rect">
            <a:avLst/>
          </a:prstGeom>
          <a:noFill/>
        </p:spPr>
        <p:txBody>
          <a:bodyPr wrap="square" rtlCol="0">
            <a:spAutoFit/>
          </a:bodyPr>
          <a:lstStyle/>
          <a:p>
            <a:pPr>
              <a:buFont typeface="Arial"/>
              <a:buChar char="•"/>
            </a:pPr>
            <a:r>
              <a:rPr lang="en-US" dirty="0" smtClean="0"/>
              <a:t>Ask meaningful, relevant, and purposeful philosophical questions;</a:t>
            </a:r>
          </a:p>
          <a:p>
            <a:pPr>
              <a:buFont typeface="Arial"/>
              <a:buChar char="•"/>
            </a:pPr>
            <a:r>
              <a:rPr lang="en-US" dirty="0" smtClean="0"/>
              <a:t>Explore questions, topics, and problems of democracy (Matthews 2014) that are important and interesting;</a:t>
            </a:r>
          </a:p>
          <a:p>
            <a:pPr>
              <a:buFont typeface="Arial"/>
              <a:buChar char="•"/>
            </a:pPr>
            <a:r>
              <a:rPr lang="en-US" dirty="0" smtClean="0"/>
              <a:t>Access sources of information representing multiple view points and cultural backgrounds;</a:t>
            </a:r>
          </a:p>
          <a:p>
            <a:pPr>
              <a:buFont typeface="Arial"/>
              <a:buChar char="•"/>
            </a:pPr>
            <a:r>
              <a:rPr lang="en-US" dirty="0" smtClean="0"/>
              <a:t>Think about complex topics with diverse groups of people;</a:t>
            </a:r>
          </a:p>
          <a:p>
            <a:pPr>
              <a:buFont typeface="Arial"/>
              <a:buChar char="•"/>
            </a:pPr>
            <a:r>
              <a:rPr lang="en-US" dirty="0" smtClean="0"/>
              <a:t>Reason for themselves;</a:t>
            </a:r>
          </a:p>
          <a:p>
            <a:pPr>
              <a:buFont typeface="Arial"/>
              <a:buChar char="•"/>
            </a:pPr>
            <a:r>
              <a:rPr lang="en-US" dirty="0" smtClean="0"/>
              <a:t>Engage in deliberative dialogue;</a:t>
            </a:r>
          </a:p>
          <a:p>
            <a:pPr>
              <a:buFont typeface="Arial"/>
              <a:buChar char="•"/>
            </a:pPr>
            <a:r>
              <a:rPr lang="en-US" dirty="0" smtClean="0"/>
              <a:t>Listen with empathy;</a:t>
            </a:r>
          </a:p>
          <a:p>
            <a:pPr>
              <a:buFont typeface="Arial"/>
              <a:buChar char="•"/>
            </a:pPr>
            <a:r>
              <a:rPr lang="en-US" dirty="0" smtClean="0"/>
              <a:t>Treat others with respect;</a:t>
            </a:r>
          </a:p>
          <a:p>
            <a:pPr>
              <a:buFont typeface="Arial"/>
              <a:buChar char="•"/>
            </a:pPr>
            <a:r>
              <a:rPr lang="en-US" dirty="0" smtClean="0"/>
              <a:t>Read and write;</a:t>
            </a:r>
          </a:p>
          <a:p>
            <a:pPr>
              <a:buFont typeface="Arial"/>
              <a:buChar char="•"/>
            </a:pPr>
            <a:r>
              <a:rPr lang="en-US" dirty="0" smtClean="0"/>
              <a:t>And take responsible action when it is just and necessary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63176"/>
            <a:ext cx="8913813" cy="1575080"/>
          </a:xfrm>
        </p:spPr>
        <p:txBody>
          <a:bodyPr>
            <a:normAutofit/>
          </a:bodyPr>
          <a:lstStyle/>
          <a:p>
            <a:pPr algn="ctr"/>
            <a:r>
              <a:rPr lang="en-US" sz="4000" dirty="0" smtClean="0">
                <a:solidFill>
                  <a:srgbClr val="E07602"/>
                </a:solidFill>
              </a:rPr>
              <a:t>PHILOSOPHICAL INQUIRY </a:t>
            </a:r>
            <a:endParaRPr lang="en-US" sz="4000" dirty="0">
              <a:solidFill>
                <a:srgbClr val="E07602"/>
              </a:solidFill>
            </a:endParaRPr>
          </a:p>
        </p:txBody>
      </p:sp>
      <p:sp>
        <p:nvSpPr>
          <p:cNvPr id="5" name="Content Placeholder 4"/>
          <p:cNvSpPr>
            <a:spLocks noGrp="1"/>
          </p:cNvSpPr>
          <p:nvPr>
            <p:ph idx="1"/>
          </p:nvPr>
        </p:nvSpPr>
        <p:spPr>
          <a:xfrm>
            <a:off x="1114424" y="2595562"/>
            <a:ext cx="3024282" cy="3670767"/>
          </a:xfrm>
        </p:spPr>
        <p:txBody>
          <a:bodyPr/>
          <a:lstStyle/>
          <a:p>
            <a:pPr>
              <a:buNone/>
            </a:pPr>
            <a:endParaRPr lang="en-US" dirty="0"/>
          </a:p>
        </p:txBody>
      </p:sp>
      <p:pic>
        <p:nvPicPr>
          <p:cNvPr id="6" name="Picture 5"/>
          <p:cNvPicPr/>
          <p:nvPr/>
        </p:nvPicPr>
        <p:blipFill>
          <a:blip r:embed="rId3"/>
          <a:stretch>
            <a:fillRect/>
          </a:stretch>
        </p:blipFill>
        <p:spPr>
          <a:xfrm>
            <a:off x="1114424" y="2595562"/>
            <a:ext cx="2739065" cy="3670767"/>
          </a:xfrm>
          <a:prstGeom prst="rect">
            <a:avLst/>
          </a:prstGeom>
        </p:spPr>
      </p:pic>
      <p:sp>
        <p:nvSpPr>
          <p:cNvPr id="8" name="TextBox 7"/>
          <p:cNvSpPr txBox="1"/>
          <p:nvPr/>
        </p:nvSpPr>
        <p:spPr>
          <a:xfrm>
            <a:off x="4825999" y="2595562"/>
            <a:ext cx="4087813" cy="3416320"/>
          </a:xfrm>
          <a:prstGeom prst="rect">
            <a:avLst/>
          </a:prstGeom>
          <a:noFill/>
        </p:spPr>
        <p:txBody>
          <a:bodyPr wrap="square" rtlCol="0">
            <a:spAutoFit/>
          </a:bodyPr>
          <a:lstStyle/>
          <a:p>
            <a:r>
              <a:rPr lang="en-US" sz="2400" dirty="0" smtClean="0"/>
              <a:t>A brand new interdisciplinary social studies elective in the Hawaii State Department of Education aimed at developing students’ capacity to think as ethical members of their community.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765"/>
            <a:ext cx="9144000" cy="4093881"/>
          </a:xfrm>
        </p:spPr>
        <p:txBody>
          <a:bodyPr>
            <a:normAutofit/>
          </a:bodyPr>
          <a:lstStyle/>
          <a:p>
            <a:r>
              <a:rPr lang="en-US" dirty="0" smtClean="0">
                <a:solidFill>
                  <a:srgbClr val="CAD6F4"/>
                </a:solidFill>
              </a:rPr>
              <a:t>Student Voices: Impacts of the p4cHI approach to deliberative pedagogy on student learning</a:t>
            </a:r>
            <a:endParaRPr lang="en-US" dirty="0">
              <a:solidFill>
                <a:srgbClr val="CAD6F4"/>
              </a:solidFill>
            </a:endParaRPr>
          </a:p>
        </p:txBody>
      </p:sp>
      <p:sp>
        <p:nvSpPr>
          <p:cNvPr id="3" name="Content Placeholder 2"/>
          <p:cNvSpPr>
            <a:spLocks noGrp="1"/>
          </p:cNvSpPr>
          <p:nvPr>
            <p:ph idx="1"/>
          </p:nvPr>
        </p:nvSpPr>
        <p:spPr>
          <a:xfrm>
            <a:off x="-1" y="4661647"/>
            <a:ext cx="8913813" cy="1604682"/>
          </a:xfrm>
        </p:spPr>
        <p:txBody>
          <a:bodyPr>
            <a:normAutofit fontScale="85000" lnSpcReduction="10000"/>
          </a:bodyPr>
          <a:lstStyle/>
          <a:p>
            <a:pPr indent="0">
              <a:buNone/>
            </a:pPr>
            <a:r>
              <a:rPr lang="en-US" b="1" dirty="0" smtClean="0"/>
              <a:t>Describe how this class, Philosophical Inquiry, provided you with the tools to help you make decisions in your future, including tough decisions that you are going to have to make when confronted with life challenges.</a:t>
            </a:r>
          </a:p>
          <a:p>
            <a:pPr indent="0">
              <a:buNone/>
            </a:pPr>
            <a:r>
              <a:rPr lang="en-US" i="1" dirty="0" smtClean="0"/>
              <a:t>Philosophical Inquiry Pilot Class Focus Group Interview May 2015 (0:00 – 2:42)</a:t>
            </a:r>
          </a:p>
          <a:p>
            <a:pPr inden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58472"/>
          </a:xfrm>
        </p:spPr>
        <p:txBody>
          <a:bodyPr>
            <a:normAutofit/>
          </a:bodyPr>
          <a:lstStyle/>
          <a:p>
            <a:pPr algn="ctr"/>
            <a:r>
              <a:rPr lang="en-US" sz="5400" dirty="0" smtClean="0">
                <a:solidFill>
                  <a:schemeClr val="accent3"/>
                </a:solidFill>
              </a:rPr>
              <a:t>Intellectual Safety</a:t>
            </a:r>
            <a:endParaRPr lang="en-US" sz="5400" dirty="0">
              <a:solidFill>
                <a:schemeClr val="accent3"/>
              </a:solidFill>
            </a:endParaRPr>
          </a:p>
        </p:txBody>
      </p:sp>
      <p:pic>
        <p:nvPicPr>
          <p:cNvPr id="4" name="Content Placeholder 3" descr="PI Intellectual Safety Concept Map.jpg"/>
          <p:cNvPicPr>
            <a:picLocks noGrp="1" noChangeAspect="1"/>
          </p:cNvPicPr>
          <p:nvPr>
            <p:ph idx="1"/>
          </p:nvPr>
        </p:nvPicPr>
        <p:blipFill>
          <a:blip r:embed="rId3"/>
          <a:srcRect l="-27757" r="-27757"/>
          <a:stretch>
            <a:fillRect/>
          </a:stretch>
        </p:blipFill>
        <p:spPr>
          <a:xfrm>
            <a:off x="-2719294" y="1658472"/>
            <a:ext cx="14612470" cy="5199528"/>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0" y="558270"/>
            <a:ext cx="8913813" cy="1479986"/>
          </a:xfrm>
          <a:prstGeom prst="rect">
            <a:avLst/>
          </a:prstGeom>
        </p:spPr>
      </p:pic>
      <p:sp>
        <p:nvSpPr>
          <p:cNvPr id="10" name="TextBox 9"/>
          <p:cNvSpPr txBox="1"/>
          <p:nvPr/>
        </p:nvSpPr>
        <p:spPr>
          <a:xfrm>
            <a:off x="337790" y="2283185"/>
            <a:ext cx="3513025" cy="4107032"/>
          </a:xfrm>
          <a:prstGeom prst="rect">
            <a:avLst/>
          </a:prstGeom>
          <a:blipFill rotWithShape="1">
            <a:blip r:embed="rId4"/>
            <a:stretch>
              <a:fillRect/>
            </a:stretch>
          </a:blipFill>
        </p:spPr>
        <p:txBody>
          <a:bodyPr wrap="square" rtlCol="0">
            <a:spAutoFit/>
          </a:bodyPr>
          <a:lstStyle/>
          <a:p>
            <a:endParaRPr lang="en-US" dirty="0"/>
          </a:p>
        </p:txBody>
      </p:sp>
      <p:sp>
        <p:nvSpPr>
          <p:cNvPr id="12" name="TextBox 11"/>
          <p:cNvSpPr txBox="1"/>
          <p:nvPr/>
        </p:nvSpPr>
        <p:spPr>
          <a:xfrm>
            <a:off x="4039979" y="2283185"/>
            <a:ext cx="4873834" cy="4107032"/>
          </a:xfrm>
          <a:prstGeom prst="rect">
            <a:avLst/>
          </a:prstGeom>
          <a:solidFill>
            <a:schemeClr val="bg2"/>
          </a:solidFill>
        </p:spPr>
        <p:txBody>
          <a:bodyPr wrap="square" rtlCol="0">
            <a:spAutoFit/>
          </a:bodyPr>
          <a:lstStyle/>
          <a:p>
            <a:endParaRPr lang="en-US" dirty="0" smtClean="0"/>
          </a:p>
          <a:p>
            <a:r>
              <a:rPr lang="en-US" sz="2000" dirty="0" smtClean="0">
                <a:solidFill>
                  <a:schemeClr val="tx2"/>
                </a:solidFill>
              </a:rPr>
              <a:t>VISION: Education for the purpose of creating intellectually responsible communities</a:t>
            </a:r>
          </a:p>
          <a:p>
            <a:endParaRPr lang="en-US" sz="3600" dirty="0" smtClean="0">
              <a:solidFill>
                <a:schemeClr val="tx2"/>
              </a:solidFill>
            </a:endParaRPr>
          </a:p>
          <a:p>
            <a:r>
              <a:rPr lang="en-US" sz="2000" dirty="0" smtClean="0">
                <a:solidFill>
                  <a:schemeClr val="tx2"/>
                </a:solidFill>
              </a:rPr>
              <a:t>MISSION: We are dedicated to preparing, supporting and sustaining, educators, researchers, and students who engage or are interested in engaging in philosophy for children Hawai‘i worldwide</a:t>
            </a:r>
          </a:p>
          <a:p>
            <a:endParaRPr lang="en-US" sz="20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3647"/>
            <a:ext cx="8913813" cy="926353"/>
          </a:xfrm>
        </p:spPr>
        <p:txBody>
          <a:bodyPr/>
          <a:lstStyle/>
          <a:p>
            <a:r>
              <a:rPr lang="en-US" dirty="0" smtClean="0">
                <a:solidFill>
                  <a:srgbClr val="A2C816"/>
                </a:solidFill>
              </a:rPr>
              <a:t>Making a Community Ball</a:t>
            </a:r>
            <a:endParaRPr lang="en-US" dirty="0">
              <a:solidFill>
                <a:srgbClr val="A2C816"/>
              </a:solidFill>
            </a:endParaRPr>
          </a:p>
        </p:txBody>
      </p:sp>
      <p:sp>
        <p:nvSpPr>
          <p:cNvPr id="3" name="Content Placeholder 2"/>
          <p:cNvSpPr>
            <a:spLocks noGrp="1"/>
          </p:cNvSpPr>
          <p:nvPr>
            <p:ph idx="1"/>
          </p:nvPr>
        </p:nvSpPr>
        <p:spPr>
          <a:xfrm>
            <a:off x="0" y="1509060"/>
            <a:ext cx="9144000" cy="2913528"/>
          </a:xfrm>
        </p:spPr>
        <p:txBody>
          <a:bodyPr/>
          <a:lstStyle/>
          <a:p>
            <a:r>
              <a:rPr lang="en-US" dirty="0" smtClean="0"/>
              <a:t>Name</a:t>
            </a:r>
          </a:p>
          <a:p>
            <a:r>
              <a:rPr lang="en-US" dirty="0" smtClean="0"/>
              <a:t>Give an example of something that you like to do when you are not being a social studies specialist.</a:t>
            </a:r>
          </a:p>
          <a:p>
            <a:r>
              <a:rPr lang="en-US" dirty="0" smtClean="0"/>
              <a:t>In your unique position as a state social studies specialist – what are three things that you are most interested in collaborating and taking action on with this group?</a:t>
            </a:r>
          </a:p>
          <a:p>
            <a:pPr>
              <a:buNone/>
            </a:pPr>
            <a:endParaRPr lang="en-US" dirty="0"/>
          </a:p>
        </p:txBody>
      </p:sp>
      <p:sp>
        <p:nvSpPr>
          <p:cNvPr id="5" name="TextBox 4"/>
          <p:cNvSpPr txBox="1"/>
          <p:nvPr/>
        </p:nvSpPr>
        <p:spPr>
          <a:xfrm>
            <a:off x="1822824" y="4422588"/>
            <a:ext cx="5468470" cy="1754327"/>
          </a:xfrm>
          <a:prstGeom prst="rect">
            <a:avLst/>
          </a:prstGeom>
          <a:noFill/>
          <a:ln w="76200" cap="flat" cmpd="sng" algn="ctr">
            <a:solidFill>
              <a:srgbClr val="A2C816"/>
            </a:solidFill>
            <a:prstDash val="solid"/>
            <a:round/>
            <a:headEnd type="none" w="med" len="med"/>
            <a:tailEnd type="none" w="med" len="med"/>
          </a:ln>
        </p:spPr>
        <p:txBody>
          <a:bodyPr wrap="square" rtlCol="0">
            <a:spAutoFit/>
          </a:bodyPr>
          <a:lstStyle/>
          <a:p>
            <a:pPr algn="ctr"/>
            <a:r>
              <a:rPr lang="en-US" b="1" u="sng" dirty="0" smtClean="0"/>
              <a:t>Rules of the Community Ball</a:t>
            </a:r>
          </a:p>
          <a:p>
            <a:pPr marL="342900" indent="-342900" algn="ctr">
              <a:buAutoNum type="arabicPeriod"/>
            </a:pPr>
            <a:r>
              <a:rPr lang="en-US" dirty="0" smtClean="0"/>
              <a:t>Person with the community ball is the speaker.</a:t>
            </a:r>
          </a:p>
          <a:p>
            <a:pPr marL="342900" indent="-342900" algn="ctr">
              <a:buAutoNum type="arabicPeriod"/>
            </a:pPr>
            <a:r>
              <a:rPr lang="en-US" dirty="0" smtClean="0"/>
              <a:t>Person with the community ball chooses who speaks next.</a:t>
            </a:r>
          </a:p>
          <a:p>
            <a:pPr marL="342900" indent="-342900" algn="ctr">
              <a:buAutoNum type="arabicPeriod"/>
            </a:pPr>
            <a:r>
              <a:rPr lang="en-US" dirty="0" smtClean="0"/>
              <a:t>You always have the right to pass.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8353"/>
            <a:ext cx="8913813" cy="1120589"/>
          </a:xfrm>
        </p:spPr>
        <p:txBody>
          <a:bodyPr>
            <a:normAutofit fontScale="90000"/>
          </a:bodyPr>
          <a:lstStyle/>
          <a:p>
            <a:r>
              <a:rPr lang="en-US" dirty="0" smtClean="0">
                <a:solidFill>
                  <a:schemeClr val="accent4"/>
                </a:solidFill>
              </a:rPr>
              <a:t>Plain Vanilla: A process for deliberative dialogue &amp; inquiry</a:t>
            </a:r>
            <a:endParaRPr lang="en-US" dirty="0">
              <a:solidFill>
                <a:schemeClr val="accent4"/>
              </a:solidFill>
            </a:endParaRPr>
          </a:p>
        </p:txBody>
      </p:sp>
      <p:pic>
        <p:nvPicPr>
          <p:cNvPr id="4" name="Content Placeholder 3" descr="IMG_2976_2.JPG"/>
          <p:cNvPicPr>
            <a:picLocks noGrp="1" noChangeAspect="1"/>
          </p:cNvPicPr>
          <p:nvPr>
            <p:ph idx="1"/>
          </p:nvPr>
        </p:nvPicPr>
        <p:blipFill>
          <a:blip r:embed="rId3"/>
          <a:srcRect l="-53676" r="-53676"/>
          <a:stretch>
            <a:fillRect/>
          </a:stretch>
        </p:blipFill>
        <p:spPr>
          <a:xfrm>
            <a:off x="-1598706" y="1822824"/>
            <a:ext cx="6843060" cy="4646705"/>
          </a:xfrm>
        </p:spPr>
      </p:pic>
      <p:sp>
        <p:nvSpPr>
          <p:cNvPr id="5" name="TextBox 4"/>
          <p:cNvSpPr txBox="1"/>
          <p:nvPr/>
        </p:nvSpPr>
        <p:spPr>
          <a:xfrm>
            <a:off x="3675529" y="1822824"/>
            <a:ext cx="5238284" cy="4801314"/>
          </a:xfrm>
          <a:prstGeom prst="rect">
            <a:avLst/>
          </a:prstGeom>
          <a:noFill/>
        </p:spPr>
        <p:txBody>
          <a:bodyPr wrap="square" rtlCol="0">
            <a:spAutoFit/>
          </a:bodyPr>
          <a:lstStyle/>
          <a:p>
            <a:pPr algn="ctr"/>
            <a:r>
              <a:rPr lang="en-US" sz="3200" b="1" u="sng" dirty="0" smtClean="0"/>
              <a:t>Plain Vanilla Steps</a:t>
            </a:r>
          </a:p>
          <a:p>
            <a:pPr marL="342900" indent="-342900">
              <a:buAutoNum type="arabicPeriod"/>
            </a:pPr>
            <a:r>
              <a:rPr lang="en-US" sz="3200" b="1" dirty="0" smtClean="0"/>
              <a:t>Read (or some other stimulus)</a:t>
            </a:r>
          </a:p>
          <a:p>
            <a:pPr marL="342900" indent="-342900">
              <a:buAutoNum type="arabicPeriod"/>
            </a:pPr>
            <a:r>
              <a:rPr lang="en-US" sz="3200" b="1" dirty="0" smtClean="0"/>
              <a:t>Question</a:t>
            </a:r>
          </a:p>
          <a:p>
            <a:pPr marL="342900" indent="-342900">
              <a:buAutoNum type="arabicPeriod"/>
            </a:pPr>
            <a:r>
              <a:rPr lang="en-US" sz="3200" b="1" dirty="0" smtClean="0"/>
              <a:t>Vote</a:t>
            </a:r>
          </a:p>
          <a:p>
            <a:pPr marL="342900" indent="-342900">
              <a:buAutoNum type="arabicPeriod"/>
            </a:pPr>
            <a:r>
              <a:rPr lang="en-US" sz="3200" b="1" dirty="0" smtClean="0"/>
              <a:t>Write</a:t>
            </a:r>
          </a:p>
          <a:p>
            <a:pPr marL="342900" indent="-342900">
              <a:buAutoNum type="arabicPeriod"/>
            </a:pPr>
            <a:r>
              <a:rPr lang="en-US" sz="3200" b="1" dirty="0" smtClean="0"/>
              <a:t>Dialogue, Inquiry &amp; Deliberation</a:t>
            </a:r>
          </a:p>
          <a:p>
            <a:pPr marL="342900" indent="-342900">
              <a:buAutoNum type="arabicPeriod"/>
            </a:pPr>
            <a:r>
              <a:rPr lang="en-US" sz="3200" b="1" dirty="0" smtClean="0"/>
              <a:t>Reflect &amp; Evaluate</a:t>
            </a:r>
          </a:p>
          <a:p>
            <a:pPr marL="342900" indent="-342900">
              <a:buAutoNum type="arabicPeriod"/>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351"/>
          </a:xfrm>
        </p:spPr>
        <p:txBody>
          <a:bodyPr>
            <a:normAutofit fontScale="90000"/>
          </a:bodyPr>
          <a:lstStyle/>
          <a:p>
            <a:r>
              <a:rPr lang="en-US" dirty="0" smtClean="0"/>
              <a:t/>
            </a:r>
            <a:br>
              <a:rPr lang="en-US" dirty="0" smtClean="0"/>
            </a:br>
            <a:r>
              <a:rPr lang="en-US" sz="8000" b="1" dirty="0" smtClean="0"/>
              <a:t>QUESTIONS?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
            </a:r>
            <a:br>
              <a:rPr lang="en-US" dirty="0" smtClean="0"/>
            </a:br>
            <a:endParaRPr lang="en-US" dirty="0" smtClean="0"/>
          </a:p>
        </p:txBody>
      </p:sp>
      <p:pic>
        <p:nvPicPr>
          <p:cNvPr id="6" name="Picture 5" descr="Amber with High School Students.JPG"/>
          <p:cNvPicPr>
            <a:picLocks noChangeAspect="1"/>
          </p:cNvPicPr>
          <p:nvPr/>
        </p:nvPicPr>
        <p:blipFill>
          <a:blip r:embed="rId3"/>
          <a:stretch>
            <a:fillRect/>
          </a:stretch>
        </p:blipFill>
        <p:spPr>
          <a:xfrm>
            <a:off x="457201" y="1052990"/>
            <a:ext cx="8229599" cy="58050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8471"/>
            <a:ext cx="8913813" cy="1419411"/>
          </a:xfrm>
        </p:spPr>
        <p:txBody>
          <a:bodyPr>
            <a:normAutofit/>
          </a:bodyPr>
          <a:lstStyle/>
          <a:p>
            <a:r>
              <a:rPr lang="en-US" dirty="0" smtClean="0">
                <a:solidFill>
                  <a:schemeClr val="accent6"/>
                </a:solidFill>
              </a:rPr>
              <a:t>philosophy for children Hawai‘i </a:t>
            </a:r>
            <a:endParaRPr lang="en-US" dirty="0">
              <a:solidFill>
                <a:schemeClr val="accent6"/>
              </a:solidFill>
            </a:endParaRPr>
          </a:p>
        </p:txBody>
      </p:sp>
      <p:sp>
        <p:nvSpPr>
          <p:cNvPr id="3" name="Content Placeholder 2"/>
          <p:cNvSpPr>
            <a:spLocks noGrp="1"/>
          </p:cNvSpPr>
          <p:nvPr>
            <p:ph idx="1"/>
          </p:nvPr>
        </p:nvSpPr>
        <p:spPr>
          <a:xfrm>
            <a:off x="1114424" y="2076824"/>
            <a:ext cx="7610476" cy="3346824"/>
          </a:xfrm>
        </p:spPr>
        <p:txBody>
          <a:bodyPr>
            <a:normAutofit/>
          </a:bodyPr>
          <a:lstStyle/>
          <a:p>
            <a:pPr indent="0" algn="ctr">
              <a:buNone/>
            </a:pPr>
            <a:r>
              <a:rPr lang="en-US" sz="3200" dirty="0" smtClean="0"/>
              <a:t>philosophy for children Hawai‘i (p4cHI) is an approach to teaching and learning that is defined by a conceptual framework and an accompanying set of activities </a:t>
            </a:r>
            <a:endParaRPr lang="en-US" sz="3200" dirty="0"/>
          </a:p>
        </p:txBody>
      </p:sp>
      <p:sp>
        <p:nvSpPr>
          <p:cNvPr id="5" name="TextBox 4"/>
          <p:cNvSpPr txBox="1"/>
          <p:nvPr/>
        </p:nvSpPr>
        <p:spPr>
          <a:xfrm>
            <a:off x="388471" y="4885765"/>
            <a:ext cx="8525342" cy="1534744"/>
          </a:xfrm>
          <a:prstGeom prst="rect">
            <a:avLst/>
          </a:prstGeom>
          <a:blipFill rotWithShape="1">
            <a:blip r:embed="rId3"/>
            <a:stretch>
              <a:fillRect/>
            </a:stretch>
          </a:blip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9175"/>
            <a:ext cx="8913813" cy="2386387"/>
          </a:xfrm>
        </p:spPr>
        <p:txBody>
          <a:bodyPr>
            <a:normAutofit/>
          </a:bodyPr>
          <a:lstStyle/>
          <a:p>
            <a:r>
              <a:rPr lang="en-US" sz="4000" dirty="0" smtClean="0">
                <a:solidFill>
                  <a:schemeClr val="accent3"/>
                </a:solidFill>
              </a:rPr>
              <a:t>My Connection – Using p4cHI to Cultivate Collaborative Civic Spaces in Social Studies</a:t>
            </a:r>
            <a:endParaRPr lang="en-US" sz="4000" dirty="0">
              <a:solidFill>
                <a:schemeClr val="accent3"/>
              </a:solidFill>
            </a:endParaRPr>
          </a:p>
        </p:txBody>
      </p:sp>
      <p:pic>
        <p:nvPicPr>
          <p:cNvPr id="15" name="Content Placeholder 14" descr="Amber and PV questions.JPG"/>
          <p:cNvPicPr>
            <a:picLocks noGrp="1" noChangeAspect="1"/>
          </p:cNvPicPr>
          <p:nvPr>
            <p:ph idx="1"/>
          </p:nvPr>
        </p:nvPicPr>
        <p:blipFill>
          <a:blip r:embed="rId3"/>
          <a:srcRect l="-27757" r="-27757"/>
          <a:stretch>
            <a:fillRect/>
          </a:stretch>
        </p:blipFill>
        <p:spPr>
          <a:xfrm>
            <a:off x="0" y="2823882"/>
            <a:ext cx="9143999" cy="3660589"/>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41293"/>
          </a:xfrm>
        </p:spPr>
        <p:txBody>
          <a:bodyPr/>
          <a:lstStyle/>
          <a:p>
            <a:r>
              <a:rPr lang="en-US" dirty="0" smtClean="0">
                <a:solidFill>
                  <a:schemeClr val="accent1"/>
                </a:solidFill>
              </a:rPr>
              <a:t>Presentation/Workshop Outline</a:t>
            </a:r>
            <a:endParaRPr lang="en-US" dirty="0">
              <a:solidFill>
                <a:schemeClr val="accent1"/>
              </a:solidFill>
            </a:endParaRPr>
          </a:p>
        </p:txBody>
      </p:sp>
      <p:sp>
        <p:nvSpPr>
          <p:cNvPr id="3" name="Content Placeholder 2"/>
          <p:cNvSpPr>
            <a:spLocks noGrp="1"/>
          </p:cNvSpPr>
          <p:nvPr>
            <p:ph idx="1"/>
          </p:nvPr>
        </p:nvSpPr>
        <p:spPr>
          <a:xfrm>
            <a:off x="1114424" y="941294"/>
            <a:ext cx="7610476" cy="5916706"/>
          </a:xfrm>
        </p:spPr>
        <p:txBody>
          <a:bodyPr>
            <a:normAutofit fontScale="92500" lnSpcReduction="20000"/>
          </a:bodyPr>
          <a:lstStyle/>
          <a:p>
            <a:pPr marL="457200" indent="-457200">
              <a:buAutoNum type="arabicPeriod"/>
            </a:pPr>
            <a:r>
              <a:rPr lang="en-US" sz="3200" b="1" dirty="0" smtClean="0">
                <a:solidFill>
                  <a:schemeClr val="tx2"/>
                </a:solidFill>
              </a:rPr>
              <a:t>p4cHI: </a:t>
            </a:r>
            <a:r>
              <a:rPr lang="en-US" sz="3200" dirty="0" smtClean="0">
                <a:solidFill>
                  <a:schemeClr val="tx2"/>
                </a:solidFill>
              </a:rPr>
              <a:t>Theory, Practices, and Aims</a:t>
            </a:r>
          </a:p>
          <a:p>
            <a:pPr marL="457200" indent="-457200">
              <a:buAutoNum type="arabicPeriod"/>
            </a:pPr>
            <a:r>
              <a:rPr lang="en-US" sz="3200" b="1" dirty="0" smtClean="0">
                <a:solidFill>
                  <a:schemeClr val="tx2"/>
                </a:solidFill>
              </a:rPr>
              <a:t>The p4cHI Approach to Deliberative Pedagogy</a:t>
            </a:r>
            <a:r>
              <a:rPr lang="en-US" sz="3200" dirty="0" smtClean="0">
                <a:solidFill>
                  <a:schemeClr val="tx2"/>
                </a:solidFill>
              </a:rPr>
              <a:t>: Making the C3 Instructional Shift - Cultivating and Nurturing Collaborative Civic Spaces</a:t>
            </a:r>
          </a:p>
          <a:p>
            <a:pPr marL="457200" indent="-457200">
              <a:buAutoNum type="arabicPeriod"/>
            </a:pPr>
            <a:r>
              <a:rPr lang="en-US" sz="3200" b="1" dirty="0" smtClean="0">
                <a:solidFill>
                  <a:schemeClr val="tx2"/>
                </a:solidFill>
              </a:rPr>
              <a:t>HIDOE Philosophical Inquiry Course: </a:t>
            </a:r>
            <a:r>
              <a:rPr lang="en-US" sz="3200" dirty="0" smtClean="0">
                <a:solidFill>
                  <a:schemeClr val="tx2"/>
                </a:solidFill>
              </a:rPr>
              <a:t>One Example of How p4cHI is Being Used to Cultivate &amp; Nurture Collaborative Civic Spaces</a:t>
            </a:r>
          </a:p>
          <a:p>
            <a:pPr marL="457200" indent="-457200">
              <a:buAutoNum type="arabicPeriod"/>
            </a:pPr>
            <a:r>
              <a:rPr lang="en-US" sz="3200" b="1" dirty="0" smtClean="0">
                <a:solidFill>
                  <a:schemeClr val="tx2"/>
                </a:solidFill>
              </a:rPr>
              <a:t>Experiencing p4cHI: </a:t>
            </a:r>
            <a:r>
              <a:rPr lang="en-US" sz="3200" dirty="0" smtClean="0">
                <a:solidFill>
                  <a:schemeClr val="tx2"/>
                </a:solidFill>
              </a:rPr>
              <a:t>Cultivating &amp; Nurturing Collaborative Civic Spaces with Intellectual Safety, Community Ball, and Plain Vanilla</a:t>
            </a:r>
          </a:p>
          <a:p>
            <a:pPr marL="457200" indent="-457200">
              <a:buAutoNum type="arabicPeriod"/>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74638"/>
            <a:ext cx="8610600" cy="1363662"/>
          </a:xfrm>
        </p:spPr>
        <p:txBody>
          <a:bodyPr>
            <a:normAutofit/>
          </a:bodyPr>
          <a:lstStyle/>
          <a:p>
            <a:pPr algn="ctr"/>
            <a:r>
              <a:rPr lang="en-US" dirty="0" smtClean="0">
                <a:solidFill>
                  <a:schemeClr val="bg2"/>
                </a:solidFill>
              </a:rPr>
              <a:t>p4cHI Conceptual Framework</a:t>
            </a:r>
            <a:br>
              <a:rPr lang="en-US" dirty="0" smtClean="0">
                <a:solidFill>
                  <a:schemeClr val="bg2"/>
                </a:solidFill>
              </a:rPr>
            </a:br>
            <a:r>
              <a:rPr lang="en-US" sz="2800" i="1" dirty="0" smtClean="0">
                <a:solidFill>
                  <a:schemeClr val="bg2"/>
                </a:solidFill>
              </a:rPr>
              <a:t>The Four Pillars of p4cHI</a:t>
            </a:r>
            <a:endParaRPr lang="en-US" sz="2800" dirty="0">
              <a:solidFill>
                <a:schemeClr val="bg2"/>
              </a:solidFill>
            </a:endParaRPr>
          </a:p>
        </p:txBody>
      </p:sp>
      <p:sp>
        <p:nvSpPr>
          <p:cNvPr id="3" name="Content Placeholder 2"/>
          <p:cNvSpPr>
            <a:spLocks noGrp="1"/>
          </p:cNvSpPr>
          <p:nvPr>
            <p:ph idx="1"/>
          </p:nvPr>
        </p:nvSpPr>
        <p:spPr>
          <a:xfrm>
            <a:off x="266700" y="1816101"/>
            <a:ext cx="8610600" cy="2514599"/>
          </a:xfrm>
          <a:ln w="76200" cap="flat" cmpd="sng" algn="ctr">
            <a:solidFill>
              <a:schemeClr val="tx1"/>
            </a:solidFill>
            <a:prstDash val="solid"/>
            <a:round/>
            <a:headEnd type="none" w="med" len="med"/>
            <a:tailEnd type="none" w="med" len="med"/>
          </a:ln>
        </p:spPr>
        <p:txBody>
          <a:bodyPr>
            <a:normAutofit lnSpcReduction="10000"/>
          </a:bodyPr>
          <a:lstStyle/>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r>
              <a:rPr lang="en-US" b="1" dirty="0" smtClean="0"/>
              <a:t>     Community             Inquiry                 Philosophy           Reflection</a:t>
            </a:r>
          </a:p>
          <a:p>
            <a:pPr>
              <a:buNone/>
            </a:pPr>
            <a:endParaRPr lang="en-US" dirty="0"/>
          </a:p>
        </p:txBody>
      </p:sp>
      <p:pic>
        <p:nvPicPr>
          <p:cNvPr id="4" name="Picture 3" descr="images"/>
          <p:cNvPicPr/>
          <p:nvPr/>
        </p:nvPicPr>
        <p:blipFill>
          <a:blip r:embed="rId3"/>
          <a:srcRect/>
          <a:stretch>
            <a:fillRect/>
          </a:stretch>
        </p:blipFill>
        <p:spPr bwMode="auto">
          <a:xfrm>
            <a:off x="968132" y="2403439"/>
            <a:ext cx="635000" cy="1333500"/>
          </a:xfrm>
          <a:prstGeom prst="rect">
            <a:avLst/>
          </a:prstGeom>
          <a:noFill/>
          <a:ln w="9525">
            <a:noFill/>
            <a:miter lim="800000"/>
            <a:headEnd/>
            <a:tailEnd/>
          </a:ln>
        </p:spPr>
      </p:pic>
      <p:pic>
        <p:nvPicPr>
          <p:cNvPr id="7" name="Picture 6" descr="images"/>
          <p:cNvPicPr/>
          <p:nvPr/>
        </p:nvPicPr>
        <p:blipFill>
          <a:blip r:embed="rId3"/>
          <a:srcRect/>
          <a:stretch>
            <a:fillRect/>
          </a:stretch>
        </p:blipFill>
        <p:spPr bwMode="auto">
          <a:xfrm>
            <a:off x="3164389" y="2403439"/>
            <a:ext cx="635000" cy="1333500"/>
          </a:xfrm>
          <a:prstGeom prst="rect">
            <a:avLst/>
          </a:prstGeom>
          <a:noFill/>
          <a:ln w="9525">
            <a:noFill/>
            <a:miter lim="800000"/>
            <a:headEnd/>
            <a:tailEnd/>
          </a:ln>
        </p:spPr>
      </p:pic>
      <p:pic>
        <p:nvPicPr>
          <p:cNvPr id="9" name="Picture 8" descr="images"/>
          <p:cNvPicPr/>
          <p:nvPr/>
        </p:nvPicPr>
        <p:blipFill>
          <a:blip r:embed="rId3"/>
          <a:srcRect/>
          <a:stretch>
            <a:fillRect/>
          </a:stretch>
        </p:blipFill>
        <p:spPr bwMode="auto">
          <a:xfrm>
            <a:off x="5403097" y="2403439"/>
            <a:ext cx="635000" cy="1333500"/>
          </a:xfrm>
          <a:prstGeom prst="rect">
            <a:avLst/>
          </a:prstGeom>
          <a:noFill/>
          <a:ln w="9525">
            <a:noFill/>
            <a:miter lim="800000"/>
            <a:headEnd/>
            <a:tailEnd/>
          </a:ln>
        </p:spPr>
      </p:pic>
      <p:pic>
        <p:nvPicPr>
          <p:cNvPr id="11" name="Picture 10" descr="images"/>
          <p:cNvPicPr/>
          <p:nvPr/>
        </p:nvPicPr>
        <p:blipFill>
          <a:blip r:embed="rId3"/>
          <a:srcRect/>
          <a:stretch>
            <a:fillRect/>
          </a:stretch>
        </p:blipFill>
        <p:spPr bwMode="auto">
          <a:xfrm>
            <a:off x="7465682" y="2403439"/>
            <a:ext cx="635000" cy="1333500"/>
          </a:xfrm>
          <a:prstGeom prst="rect">
            <a:avLst/>
          </a:prstGeom>
          <a:noFill/>
          <a:ln w="9525">
            <a:noFill/>
            <a:miter lim="800000"/>
            <a:headEnd/>
            <a:tailEnd/>
          </a:ln>
        </p:spPr>
      </p:pic>
      <p:pic>
        <p:nvPicPr>
          <p:cNvPr id="8" name="Picture 7" descr="Banks.jpeg"/>
          <p:cNvPicPr>
            <a:picLocks noChangeAspect="1"/>
          </p:cNvPicPr>
          <p:nvPr/>
        </p:nvPicPr>
        <p:blipFill>
          <a:blip r:embed="rId4"/>
          <a:stretch>
            <a:fillRect/>
          </a:stretch>
        </p:blipFill>
        <p:spPr>
          <a:xfrm>
            <a:off x="3164389" y="4652010"/>
            <a:ext cx="1229360" cy="1536700"/>
          </a:xfrm>
          <a:prstGeom prst="rect">
            <a:avLst/>
          </a:prstGeom>
        </p:spPr>
      </p:pic>
      <p:pic>
        <p:nvPicPr>
          <p:cNvPr id="10" name="Picture 9" descr="Dewey.jpeg"/>
          <p:cNvPicPr>
            <a:picLocks noChangeAspect="1"/>
          </p:cNvPicPr>
          <p:nvPr/>
        </p:nvPicPr>
        <p:blipFill>
          <a:blip r:embed="rId5"/>
          <a:stretch>
            <a:fillRect/>
          </a:stretch>
        </p:blipFill>
        <p:spPr>
          <a:xfrm>
            <a:off x="4540250" y="4652010"/>
            <a:ext cx="1231900" cy="2032000"/>
          </a:xfrm>
          <a:prstGeom prst="rect">
            <a:avLst/>
          </a:prstGeom>
        </p:spPr>
      </p:pic>
      <p:pic>
        <p:nvPicPr>
          <p:cNvPr id="12" name="Picture 11" descr="Vygotsky.jpeg"/>
          <p:cNvPicPr>
            <a:picLocks noChangeAspect="1"/>
          </p:cNvPicPr>
          <p:nvPr/>
        </p:nvPicPr>
        <p:blipFill>
          <a:blip r:embed="rId6"/>
          <a:stretch>
            <a:fillRect/>
          </a:stretch>
        </p:blipFill>
        <p:spPr>
          <a:xfrm>
            <a:off x="1450732" y="4652010"/>
            <a:ext cx="1422400" cy="2032000"/>
          </a:xfrm>
          <a:prstGeom prst="rect">
            <a:avLst/>
          </a:prstGeom>
        </p:spPr>
      </p:pic>
      <p:pic>
        <p:nvPicPr>
          <p:cNvPr id="13" name="Picture 12" descr="Nieto.jpeg"/>
          <p:cNvPicPr>
            <a:picLocks noChangeAspect="1"/>
          </p:cNvPicPr>
          <p:nvPr/>
        </p:nvPicPr>
        <p:blipFill>
          <a:blip r:embed="rId7"/>
          <a:stretch>
            <a:fillRect/>
          </a:stretch>
        </p:blipFill>
        <p:spPr>
          <a:xfrm>
            <a:off x="6038097" y="4652010"/>
            <a:ext cx="1306195" cy="1727200"/>
          </a:xfrm>
          <a:prstGeom prst="rect">
            <a:avLst/>
          </a:prstGeom>
        </p:spPr>
      </p:pic>
      <p:pic>
        <p:nvPicPr>
          <p:cNvPr id="14" name="Picture 13" descr="Lipman.jpeg"/>
          <p:cNvPicPr>
            <a:picLocks noChangeAspect="1"/>
          </p:cNvPicPr>
          <p:nvPr/>
        </p:nvPicPr>
        <p:blipFill>
          <a:blip r:embed="rId8"/>
          <a:stretch>
            <a:fillRect/>
          </a:stretch>
        </p:blipFill>
        <p:spPr>
          <a:xfrm>
            <a:off x="266700" y="4652010"/>
            <a:ext cx="1016000" cy="1333500"/>
          </a:xfrm>
          <a:prstGeom prst="rect">
            <a:avLst/>
          </a:prstGeom>
        </p:spPr>
      </p:pic>
      <p:pic>
        <p:nvPicPr>
          <p:cNvPr id="15" name="Picture 14" descr="Freire.jpeg"/>
          <p:cNvPicPr>
            <a:picLocks noChangeAspect="1"/>
          </p:cNvPicPr>
          <p:nvPr/>
        </p:nvPicPr>
        <p:blipFill>
          <a:blip r:embed="rId9"/>
          <a:stretch>
            <a:fillRect/>
          </a:stretch>
        </p:blipFill>
        <p:spPr>
          <a:xfrm>
            <a:off x="7465682" y="4652010"/>
            <a:ext cx="1648691" cy="1173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3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176" y="194235"/>
            <a:ext cx="8665883" cy="1240118"/>
          </a:xfrm>
        </p:spPr>
        <p:txBody>
          <a:bodyPr>
            <a:normAutofit/>
          </a:bodyPr>
          <a:lstStyle/>
          <a:p>
            <a:r>
              <a:rPr lang="en-US" b="1" dirty="0" smtClean="0">
                <a:solidFill>
                  <a:schemeClr val="bg1">
                    <a:lumMod val="95000"/>
                  </a:schemeClr>
                </a:solidFill>
              </a:rPr>
              <a:t>What do we mean by philosophy?</a:t>
            </a:r>
            <a:endParaRPr lang="en-US" b="1" dirty="0">
              <a:solidFill>
                <a:schemeClr val="bg1">
                  <a:lumMod val="95000"/>
                </a:schemeClr>
              </a:solidFill>
            </a:endParaRPr>
          </a:p>
        </p:txBody>
      </p:sp>
      <p:sp>
        <p:nvSpPr>
          <p:cNvPr id="3" name="Content Placeholder 2"/>
          <p:cNvSpPr>
            <a:spLocks noGrp="1"/>
          </p:cNvSpPr>
          <p:nvPr>
            <p:ph idx="1"/>
          </p:nvPr>
        </p:nvSpPr>
        <p:spPr>
          <a:xfrm>
            <a:off x="0" y="3086099"/>
            <a:ext cx="9144000" cy="2222501"/>
          </a:xfrm>
        </p:spPr>
        <p:txBody>
          <a:bodyPr>
            <a:normAutofit fontScale="92500"/>
          </a:bodyPr>
          <a:lstStyle/>
          <a:p>
            <a:pPr algn="ctr">
              <a:buNone/>
            </a:pPr>
            <a:r>
              <a:rPr lang="en-US" sz="11294" b="1" dirty="0" smtClean="0">
                <a:solidFill>
                  <a:schemeClr val="tx2"/>
                </a:solidFill>
              </a:rPr>
              <a:t>Big P &amp; little P</a:t>
            </a:r>
            <a:endParaRPr lang="en-US" sz="11294"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52824"/>
            <a:ext cx="8913813" cy="1485432"/>
          </a:xfrm>
        </p:spPr>
        <p:txBody>
          <a:bodyPr>
            <a:normAutofit/>
          </a:bodyPr>
          <a:lstStyle/>
          <a:p>
            <a:r>
              <a:rPr lang="en-US" i="1" dirty="0" smtClean="0">
                <a:solidFill>
                  <a:schemeClr val="accent6"/>
                </a:solidFill>
              </a:rPr>
              <a:t>What are the implications of philosophy as an activity?</a:t>
            </a:r>
            <a:endParaRPr lang="en-US" i="1" dirty="0">
              <a:solidFill>
                <a:schemeClr val="accent6"/>
              </a:solidFill>
            </a:endParaRPr>
          </a:p>
        </p:txBody>
      </p:sp>
      <p:sp>
        <p:nvSpPr>
          <p:cNvPr id="3" name="Content Placeholder 2"/>
          <p:cNvSpPr>
            <a:spLocks noGrp="1"/>
          </p:cNvSpPr>
          <p:nvPr>
            <p:ph idx="1"/>
          </p:nvPr>
        </p:nvSpPr>
        <p:spPr>
          <a:xfrm>
            <a:off x="1114424" y="2435491"/>
            <a:ext cx="7610476" cy="3731800"/>
          </a:xfrm>
          <a:ln w="76200" cap="flat" cmpd="sng" algn="ctr">
            <a:solidFill>
              <a:schemeClr val="accent1"/>
            </a:solidFill>
            <a:prstDash val="solid"/>
            <a:round/>
            <a:headEnd type="none" w="med" len="med"/>
            <a:tailEnd type="none" w="med" len="med"/>
          </a:ln>
        </p:spPr>
        <p:txBody>
          <a:bodyPr>
            <a:normAutofit fontScale="70000" lnSpcReduction="20000"/>
          </a:bodyPr>
          <a:lstStyle/>
          <a:p>
            <a:pPr algn="ctr">
              <a:buNone/>
            </a:pPr>
            <a:endParaRPr lang="en-US" dirty="0" smtClean="0"/>
          </a:p>
          <a:p>
            <a:pPr algn="ctr">
              <a:buNone/>
            </a:pPr>
            <a:r>
              <a:rPr lang="en-US" sz="6000" dirty="0" smtClean="0"/>
              <a:t>philosophy becomes a way for students and teachers, of any age group, to engage with “content” in a variety of learning contexts</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68941"/>
            <a:ext cx="8426824" cy="1075765"/>
          </a:xfrm>
        </p:spPr>
        <p:txBody>
          <a:bodyPr/>
          <a:lstStyle/>
          <a:p>
            <a:pPr algn="l"/>
            <a:r>
              <a:rPr lang="en-US" u="sng" dirty="0" smtClean="0"/>
              <a:t>p4cHI Activities</a:t>
            </a:r>
            <a:endParaRPr lang="en-US" u="sng" dirty="0"/>
          </a:p>
        </p:txBody>
      </p:sp>
      <p:sp>
        <p:nvSpPr>
          <p:cNvPr id="3" name="Content Placeholder 2"/>
          <p:cNvSpPr>
            <a:spLocks noGrp="1"/>
          </p:cNvSpPr>
          <p:nvPr>
            <p:ph idx="1"/>
          </p:nvPr>
        </p:nvSpPr>
        <p:spPr>
          <a:xfrm>
            <a:off x="0" y="1600200"/>
            <a:ext cx="4749800" cy="4525963"/>
          </a:xfrm>
        </p:spPr>
        <p:txBody>
          <a:bodyPr>
            <a:normAutofit fontScale="85000" lnSpcReduction="20000"/>
          </a:bodyPr>
          <a:lstStyle/>
          <a:p>
            <a:pPr algn="ctr">
              <a:buNone/>
            </a:pPr>
            <a:r>
              <a:rPr lang="en-US" sz="3600" b="1" dirty="0" smtClean="0"/>
              <a:t>Intellectual Safety </a:t>
            </a:r>
          </a:p>
          <a:p>
            <a:pPr algn="ctr">
              <a:buNone/>
            </a:pPr>
            <a:r>
              <a:rPr lang="en-US" sz="3600" b="1" dirty="0" smtClean="0"/>
              <a:t>Community Ball </a:t>
            </a:r>
          </a:p>
          <a:p>
            <a:pPr algn="ctr">
              <a:buNone/>
            </a:pPr>
            <a:r>
              <a:rPr lang="en-US" sz="3600" b="1" dirty="0" smtClean="0"/>
              <a:t>Good </a:t>
            </a:r>
            <a:r>
              <a:rPr lang="en-US" sz="3600" b="1" dirty="0"/>
              <a:t>Thinker’s Tool </a:t>
            </a:r>
            <a:r>
              <a:rPr lang="en-US" sz="3600" b="1" dirty="0" smtClean="0"/>
              <a:t>Kit</a:t>
            </a:r>
          </a:p>
          <a:p>
            <a:pPr algn="ctr">
              <a:buNone/>
            </a:pPr>
            <a:r>
              <a:rPr lang="en-US" sz="3600" b="1" dirty="0" smtClean="0"/>
              <a:t>Plain </a:t>
            </a:r>
            <a:r>
              <a:rPr lang="en-US" sz="3600" b="1" dirty="0"/>
              <a:t>Vanilla</a:t>
            </a:r>
            <a:r>
              <a:rPr lang="en-US" sz="3600" b="1" dirty="0" smtClean="0"/>
              <a:t> Deliberative Inquiries </a:t>
            </a:r>
          </a:p>
          <a:p>
            <a:pPr algn="ctr">
              <a:buNone/>
            </a:pPr>
            <a:r>
              <a:rPr lang="en-US" sz="3600" b="1" dirty="0" smtClean="0"/>
              <a:t>Magic Words </a:t>
            </a:r>
          </a:p>
          <a:p>
            <a:pPr algn="ctr">
              <a:buNone/>
            </a:pPr>
            <a:r>
              <a:rPr lang="en-US" sz="3600" b="1" dirty="0" smtClean="0"/>
              <a:t>Evaluation of the Community </a:t>
            </a:r>
            <a:r>
              <a:rPr lang="en-US" sz="3600" b="1" dirty="0"/>
              <a:t>of</a:t>
            </a:r>
            <a:r>
              <a:rPr lang="en-US" sz="3600" b="1" dirty="0" smtClean="0"/>
              <a:t> Inquiry</a:t>
            </a:r>
            <a:endParaRPr lang="en-US" sz="3600" b="1" dirty="0"/>
          </a:p>
        </p:txBody>
      </p:sp>
      <p:pic>
        <p:nvPicPr>
          <p:cNvPr id="4" name="Picture 3" descr="Writing WRAITEC questions.JPG"/>
          <p:cNvPicPr>
            <a:picLocks noChangeAspect="1"/>
          </p:cNvPicPr>
          <p:nvPr/>
        </p:nvPicPr>
        <p:blipFill>
          <a:blip r:embed="rId3"/>
          <a:stretch>
            <a:fillRect/>
          </a:stretch>
        </p:blipFill>
        <p:spPr>
          <a:xfrm>
            <a:off x="4749800" y="268941"/>
            <a:ext cx="4178697" cy="5857222"/>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604</TotalTime>
  <Words>986</Words>
  <Application>Microsoft Macintosh PowerPoint</Application>
  <PresentationFormat>On-screen Show (4:3)</PresentationFormat>
  <Paragraphs>115</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Perspective</vt:lpstr>
      <vt:lpstr>Cultivating and Nurturing Collaborative Civic Spaces: The philosophy for children Hawai‘i Approach to Deliberative Pedagogy </vt:lpstr>
      <vt:lpstr>PowerPoint Presentation</vt:lpstr>
      <vt:lpstr>philosophy for children Hawai‘i </vt:lpstr>
      <vt:lpstr>My Connection – Using p4cHI to Cultivate Collaborative Civic Spaces in Social Studies</vt:lpstr>
      <vt:lpstr>Presentation/Workshop Outline</vt:lpstr>
      <vt:lpstr>p4cHI Conceptual Framework The Four Pillars of p4cHI</vt:lpstr>
      <vt:lpstr>What do we mean by philosophy?</vt:lpstr>
      <vt:lpstr>What are the implications of philosophy as an activity?</vt:lpstr>
      <vt:lpstr>p4cHI Activities</vt:lpstr>
      <vt:lpstr>Six Teacher Commitments:</vt:lpstr>
      <vt:lpstr> Outcomes/Aims of the p4cHI Approach to Education </vt:lpstr>
      <vt:lpstr>p4cHI is a “Deliberative Pedagogy” for Cultivating and Nurturing Collaborative Civic Spaces</vt:lpstr>
      <vt:lpstr>Deliberative Pedagogy:</vt:lpstr>
      <vt:lpstr>p4cHI is a “Deliberative Pedagogy” for Cultivating and Nurturing Collaborative Civic Spaces</vt:lpstr>
      <vt:lpstr>C3 Instructional Shift: Cultivate and Nurture Collaborative Civic Spaces</vt:lpstr>
      <vt:lpstr>Students and Teachers who Practice the p4cHI Approach to Deliberative Pedagogy:</vt:lpstr>
      <vt:lpstr>PHILOSOPHICAL INQUIRY </vt:lpstr>
      <vt:lpstr>Student Voices: Impacts of the p4cHI approach to deliberative pedagogy on student learning</vt:lpstr>
      <vt:lpstr>Intellectual Safety</vt:lpstr>
      <vt:lpstr>Making a Community Ball</vt:lpstr>
      <vt:lpstr>Plain Vanilla: A process for deliberative dialogue &amp; inquiry</vt:lpstr>
      <vt:lpstr> QUESTIONS? </vt:lpstr>
    </vt:vector>
  </TitlesOfParts>
  <Company>Kailua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and Nurturing Collaborative Civic Spaces: The philosophy for children Hawai‘i Approach to Deliberative Pedagogy </dc:title>
  <dc:creator>Amber Strong</dc:creator>
  <cp:lastModifiedBy>Amber Strong</cp:lastModifiedBy>
  <cp:revision>38</cp:revision>
  <dcterms:created xsi:type="dcterms:W3CDTF">2015-06-24T19:02:01Z</dcterms:created>
  <dcterms:modified xsi:type="dcterms:W3CDTF">2015-07-21T01:53:45Z</dcterms:modified>
</cp:coreProperties>
</file>