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34"/>
  </p:notesMasterIdLst>
  <p:sldIdLst>
    <p:sldId id="256" r:id="rId2"/>
    <p:sldId id="257" r:id="rId3"/>
    <p:sldId id="280" r:id="rId4"/>
    <p:sldId id="258" r:id="rId5"/>
    <p:sldId id="259" r:id="rId6"/>
    <p:sldId id="281" r:id="rId7"/>
    <p:sldId id="262" r:id="rId8"/>
    <p:sldId id="263" r:id="rId9"/>
    <p:sldId id="264" r:id="rId10"/>
    <p:sldId id="265" r:id="rId11"/>
    <p:sldId id="283" r:id="rId12"/>
    <p:sldId id="284" r:id="rId13"/>
    <p:sldId id="285" r:id="rId14"/>
    <p:sldId id="286" r:id="rId15"/>
    <p:sldId id="287" r:id="rId16"/>
    <p:sldId id="288" r:id="rId17"/>
    <p:sldId id="266" r:id="rId18"/>
    <p:sldId id="289" r:id="rId19"/>
    <p:sldId id="305" r:id="rId20"/>
    <p:sldId id="303" r:id="rId21"/>
    <p:sldId id="291" r:id="rId22"/>
    <p:sldId id="293" r:id="rId23"/>
    <p:sldId id="296" r:id="rId24"/>
    <p:sldId id="297" r:id="rId25"/>
    <p:sldId id="294" r:id="rId26"/>
    <p:sldId id="299" r:id="rId27"/>
    <p:sldId id="300" r:id="rId28"/>
    <p:sldId id="301" r:id="rId29"/>
    <p:sldId id="298" r:id="rId30"/>
    <p:sldId id="302" r:id="rId31"/>
    <p:sldId id="304" r:id="rId32"/>
    <p:sldId id="295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0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608" autoAdjust="0"/>
  </p:normalViewPr>
  <p:slideViewPr>
    <p:cSldViewPr snapToGrid="0" snapToObjects="1">
      <p:cViewPr varScale="1">
        <p:scale>
          <a:sx n="57" d="100"/>
          <a:sy n="57" d="100"/>
        </p:scale>
        <p:origin x="-2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64E753-8D0E-8742-8792-ED4E8DC009DD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DEF9F-8C33-9D47-B567-5E59E5F0EC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  <a:p>
            <a:pPr marL="228600" indent="-228600">
              <a:buAutoNum type="arabicParenBoth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544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indent="0" algn="l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35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110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14400" lvl="1" indent="-514350">
              <a:buFont typeface="Arial"/>
              <a:buNone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27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03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01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738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2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512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707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4226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44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</a:rPr>
              <a:t> </a:t>
            </a:r>
            <a:endParaRPr lang="en-US" sz="1200" dirty="0" smtClean="0">
              <a:ln>
                <a:solidFill>
                  <a:schemeClr val="accent5">
                    <a:lumMod val="75000"/>
                  </a:schemeClr>
                </a:solidFill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1DEF9F-8C33-9D47-B567-5E59E5F0EC7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0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9284B-07A9-F64E-AA14-885D7ADF885A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41667-7291-42E8-B00B-345BA58408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441ED-22D9-48D6-AD92-DEFB122789E0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85A85E1-B152-5C44-9B92-C5E4666CCC1E}" type="datetimeFigureOut">
              <a:rPr lang="en-US" smtClean="0"/>
              <a:pPr/>
              <a:t>8/19/15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3041D3E-9160-9B4E-A877-DDE7854EF1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245973"/>
            <a:ext cx="8915400" cy="2434480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</a:rPr>
              <a:t>philosophy for children Hawai‘i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680453"/>
            <a:ext cx="8001000" cy="117754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1600" dirty="0" smtClean="0"/>
              <a:t>Dr. Amber Strong Makaiau</a:t>
            </a:r>
          </a:p>
          <a:p>
            <a:pPr>
              <a:spcBef>
                <a:spcPts val="0"/>
              </a:spcBef>
            </a:pPr>
            <a:r>
              <a:rPr lang="en-US" sz="1600" i="1" dirty="0" smtClean="0"/>
              <a:t>University of Hawai‘i </a:t>
            </a:r>
            <a:r>
              <a:rPr lang="en-US" sz="1600" i="1" dirty="0" err="1" smtClean="0"/>
              <a:t>Uehiro</a:t>
            </a:r>
            <a:r>
              <a:rPr lang="en-US" sz="1600" i="1" dirty="0" smtClean="0"/>
              <a:t> Academy for Philosophy &amp; Ethics in Education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image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8000999" cy="3245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68941"/>
            <a:ext cx="8426824" cy="1075765"/>
          </a:xfrm>
        </p:spPr>
        <p:txBody>
          <a:bodyPr/>
          <a:lstStyle/>
          <a:p>
            <a:pPr algn="l"/>
            <a:r>
              <a:rPr lang="en-US" u="sng" dirty="0" smtClean="0"/>
              <a:t>p4cHI Activities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749800" cy="4525963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en-US" sz="3600" b="1" dirty="0" smtClean="0"/>
              <a:t>Intellectual Safety </a:t>
            </a:r>
          </a:p>
          <a:p>
            <a:pPr algn="ctr">
              <a:buNone/>
            </a:pPr>
            <a:r>
              <a:rPr lang="en-US" sz="3600" b="1" dirty="0" smtClean="0"/>
              <a:t>Community Ball </a:t>
            </a:r>
          </a:p>
          <a:p>
            <a:pPr algn="ctr">
              <a:buNone/>
            </a:pPr>
            <a:r>
              <a:rPr lang="en-US" sz="3600" b="1" dirty="0" smtClean="0"/>
              <a:t>Good </a:t>
            </a:r>
            <a:r>
              <a:rPr lang="en-US" sz="3600" b="1" dirty="0"/>
              <a:t>Thinker’s Tool </a:t>
            </a:r>
            <a:r>
              <a:rPr lang="en-US" sz="3600" b="1" dirty="0" smtClean="0"/>
              <a:t>Kit</a:t>
            </a:r>
          </a:p>
          <a:p>
            <a:pPr algn="ctr">
              <a:buNone/>
            </a:pPr>
            <a:r>
              <a:rPr lang="en-US" sz="3600" b="1" dirty="0" smtClean="0"/>
              <a:t>Plain </a:t>
            </a:r>
            <a:r>
              <a:rPr lang="en-US" sz="3600" b="1" dirty="0"/>
              <a:t>Vanilla</a:t>
            </a:r>
            <a:r>
              <a:rPr lang="en-US" sz="3600" b="1" dirty="0" smtClean="0"/>
              <a:t> Deliberative Inquiries </a:t>
            </a:r>
          </a:p>
          <a:p>
            <a:pPr algn="ctr">
              <a:buNone/>
            </a:pPr>
            <a:r>
              <a:rPr lang="en-US" sz="3600" b="1" dirty="0" smtClean="0"/>
              <a:t>Magic Words </a:t>
            </a:r>
          </a:p>
          <a:p>
            <a:pPr algn="ctr">
              <a:buNone/>
            </a:pPr>
            <a:r>
              <a:rPr lang="en-US" sz="3600" b="1" dirty="0" smtClean="0"/>
              <a:t>Evaluation of the Community </a:t>
            </a:r>
            <a:r>
              <a:rPr lang="en-US" sz="3600" b="1" dirty="0"/>
              <a:t>of</a:t>
            </a:r>
            <a:r>
              <a:rPr lang="en-US" sz="3600" b="1" dirty="0" smtClean="0"/>
              <a:t> Inquiry</a:t>
            </a:r>
            <a:endParaRPr lang="en-US" sz="3600" b="1" dirty="0"/>
          </a:p>
        </p:txBody>
      </p:sp>
      <p:pic>
        <p:nvPicPr>
          <p:cNvPr id="4" name="Picture 3" descr="Writing WRAITEC questi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268941"/>
            <a:ext cx="4178697" cy="5857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8472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3"/>
                </a:solidFill>
              </a:rPr>
              <a:t>Intellectual Safety</a:t>
            </a:r>
            <a:endParaRPr lang="en-US" sz="5400" dirty="0">
              <a:solidFill>
                <a:schemeClr val="accent3"/>
              </a:solidFill>
            </a:endParaRPr>
          </a:p>
        </p:txBody>
      </p:sp>
      <p:pic>
        <p:nvPicPr>
          <p:cNvPr id="4" name="Content Placeholder 3" descr="PI Intellectual Safety Concept Map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757" r="-27757"/>
          <a:stretch>
            <a:fillRect/>
          </a:stretch>
        </p:blipFill>
        <p:spPr>
          <a:xfrm>
            <a:off x="-2719294" y="1658472"/>
            <a:ext cx="14612470" cy="5199528"/>
          </a:xfrm>
        </p:spPr>
      </p:pic>
    </p:spTree>
    <p:extLst>
      <p:ext uri="{BB962C8B-B14F-4D97-AF65-F5344CB8AC3E}">
        <p14:creationId xmlns:p14="http://schemas.microsoft.com/office/powerpoint/2010/main" val="166248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8472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4"/>
                </a:solidFill>
              </a:rPr>
              <a:t>The Community Ball</a:t>
            </a:r>
            <a:endParaRPr lang="en-US" sz="5400" dirty="0">
              <a:solidFill>
                <a:schemeClr val="accent4"/>
              </a:solidFill>
            </a:endParaRPr>
          </a:p>
        </p:txBody>
      </p:sp>
      <p:pic>
        <p:nvPicPr>
          <p:cNvPr id="6" name="Content Placeholder 5" descr="IMG_215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 b="17849"/>
          <a:stretch>
            <a:fillRect/>
          </a:stretch>
        </p:blipFill>
        <p:spPr>
          <a:xfrm>
            <a:off x="0" y="1658472"/>
            <a:ext cx="9144000" cy="5009886"/>
          </a:xfrm>
        </p:spPr>
      </p:pic>
    </p:spTree>
    <p:extLst>
      <p:ext uri="{BB962C8B-B14F-4D97-AF65-F5344CB8AC3E}">
        <p14:creationId xmlns:p14="http://schemas.microsoft.com/office/powerpoint/2010/main" val="179111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584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>
                <a:solidFill>
                  <a:schemeClr val="accent2"/>
                </a:solidFill>
              </a:rPr>
              <a:t>The Good Thinker’s Tool Kit</a:t>
            </a:r>
            <a:endParaRPr lang="en-US" sz="5400" dirty="0">
              <a:solidFill>
                <a:schemeClr val="accent2"/>
              </a:solidFill>
            </a:endParaRPr>
          </a:p>
        </p:txBody>
      </p:sp>
      <p:pic>
        <p:nvPicPr>
          <p:cNvPr id="18" name="Content Placeholder 17" descr="IMG_2939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28678" r="16177" b="28678"/>
          <a:stretch/>
        </p:blipFill>
        <p:spPr>
          <a:xfrm>
            <a:off x="0" y="1658938"/>
            <a:ext cx="9144000" cy="5199062"/>
          </a:xfrm>
        </p:spPr>
      </p:pic>
    </p:spTree>
    <p:extLst>
      <p:ext uri="{BB962C8B-B14F-4D97-AF65-F5344CB8AC3E}">
        <p14:creationId xmlns:p14="http://schemas.microsoft.com/office/powerpoint/2010/main" val="219173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0706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bg2"/>
                </a:solidFill>
              </a:rPr>
              <a:t>Plain Vanilla</a:t>
            </a:r>
            <a:endParaRPr lang="en-US" sz="5400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9646" y="3989294"/>
            <a:ext cx="135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Content Placeholder 12" descr="IMG_173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 b="17849"/>
          <a:stretch>
            <a:fillRect/>
          </a:stretch>
        </p:blipFill>
        <p:spPr>
          <a:xfrm>
            <a:off x="1" y="1255060"/>
            <a:ext cx="4527176" cy="2495176"/>
          </a:xfrm>
        </p:spPr>
      </p:pic>
      <p:pic>
        <p:nvPicPr>
          <p:cNvPr id="15" name="Picture 14" descr="IMG_174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89" y="1284941"/>
            <a:ext cx="4467411" cy="2465295"/>
          </a:xfrm>
          <a:prstGeom prst="rect">
            <a:avLst/>
          </a:prstGeom>
        </p:spPr>
      </p:pic>
      <p:pic>
        <p:nvPicPr>
          <p:cNvPr id="19" name="Picture 18" descr="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89294"/>
            <a:ext cx="9143999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00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90706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1"/>
                </a:solidFill>
              </a:rPr>
              <a:t>Magic Words</a:t>
            </a:r>
            <a:endParaRPr lang="en-US" sz="5400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9646" y="3989294"/>
            <a:ext cx="135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Content Placeholder 3" descr="contact-banner-280x124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6" r="4086"/>
          <a:stretch>
            <a:fillRect/>
          </a:stretch>
        </p:blipFill>
        <p:spPr>
          <a:xfrm>
            <a:off x="0" y="1090706"/>
            <a:ext cx="9144000" cy="5871882"/>
          </a:xfrm>
        </p:spPr>
      </p:pic>
    </p:spTree>
    <p:extLst>
      <p:ext uri="{BB962C8B-B14F-4D97-AF65-F5344CB8AC3E}">
        <p14:creationId xmlns:p14="http://schemas.microsoft.com/office/powerpoint/2010/main" val="4207175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18902" y="0"/>
            <a:ext cx="10262902" cy="1090706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Evaluation: Community and Inquiry</a:t>
            </a:r>
            <a:endParaRPr lang="en-US" sz="4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9646" y="3989294"/>
            <a:ext cx="1359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4" descr="Writing Philosophical Inquiry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 b="17849"/>
          <a:stretch>
            <a:fillRect/>
          </a:stretch>
        </p:blipFill>
        <p:spPr>
          <a:xfrm>
            <a:off x="-1" y="1279292"/>
            <a:ext cx="9144001" cy="5145949"/>
          </a:xfrm>
        </p:spPr>
      </p:pic>
    </p:spTree>
    <p:extLst>
      <p:ext uri="{BB962C8B-B14F-4D97-AF65-F5344CB8AC3E}">
        <p14:creationId xmlns:p14="http://schemas.microsoft.com/office/powerpoint/2010/main" val="335107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747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The Philosopher’s Pedagogy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285048"/>
            <a:ext cx="8394700" cy="5382452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en-US" i="1" dirty="0" smtClean="0"/>
              <a:t>Six Teacher Commitments: 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Live an examined life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Approach education as a shared activity between teacher and student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See “content” as learner/teacher beliefs + learner/teacher experiences + subject matter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View philosophy as “the general theory of education” 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Make philosophy a living classroom practice</a:t>
            </a:r>
          </a:p>
          <a:p>
            <a:pPr marL="514350" indent="-514350">
              <a:buAutoNum type="arabicParenR"/>
            </a:pPr>
            <a:r>
              <a:rPr lang="en-US" sz="2400" dirty="0" smtClean="0"/>
              <a:t>Challenge contemporary measures of assessment</a:t>
            </a:r>
            <a:endParaRPr lang="en-US" sz="2400" dirty="0"/>
          </a:p>
        </p:txBody>
      </p:sp>
      <p:pic>
        <p:nvPicPr>
          <p:cNvPr id="6" name="Picture 5" descr="Amber community b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353" y="774701"/>
            <a:ext cx="4204447" cy="1634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941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</a:rPr>
              <a:t/>
            </a:r>
            <a:b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rgbClr val="000000"/>
                </a:solidFill>
              </a:rPr>
            </a:br>
            <a:r>
              <a:rPr lang="en-US" sz="4000" b="1" dirty="0" smtClean="0">
                <a:ln>
                  <a:solidFill>
                    <a:schemeClr val="tx2"/>
                  </a:solidFill>
                </a:ln>
                <a:solidFill>
                  <a:schemeClr val="accent2"/>
                </a:solidFill>
              </a:rPr>
              <a:t>Outcomes of the p4cHI Approach to Education</a:t>
            </a:r>
            <a: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chemeClr val="accent2"/>
                </a:solidFill>
              </a:rPr>
              <a:t/>
            </a:r>
            <a:br>
              <a:rPr lang="en-US" sz="3600" b="1" dirty="0" smtClean="0">
                <a:ln>
                  <a:solidFill>
                    <a:schemeClr val="tx2"/>
                  </a:solidFill>
                </a:ln>
                <a:solidFill>
                  <a:schemeClr val="accent2"/>
                </a:solidFill>
              </a:rPr>
            </a:br>
            <a:endParaRPr lang="en-US" sz="3600" b="1" dirty="0">
              <a:ln>
                <a:solidFill>
                  <a:schemeClr val="tx2"/>
                </a:solidFill>
              </a:ln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76706"/>
            <a:ext cx="8229600" cy="3278093"/>
          </a:xfr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/>
          <a:p>
            <a:pPr marL="514350" indent="-514350" algn="ctr">
              <a:buNone/>
            </a:pPr>
            <a:r>
              <a:rPr lang="en-US" dirty="0" smtClean="0"/>
              <a:t>Good Judgment</a:t>
            </a:r>
          </a:p>
          <a:p>
            <a:pPr marL="514350" indent="-514350" algn="ctr">
              <a:buNone/>
            </a:pPr>
            <a:r>
              <a:rPr lang="en-US" dirty="0" smtClean="0"/>
              <a:t>Responsible &amp; Ethical Community Member</a:t>
            </a:r>
          </a:p>
          <a:p>
            <a:pPr marL="514350" indent="-514350" algn="ctr">
              <a:buNone/>
            </a:pPr>
            <a:r>
              <a:rPr lang="en-US" dirty="0" smtClean="0"/>
              <a:t>Philosophical Reflection</a:t>
            </a:r>
          </a:p>
          <a:p>
            <a:pPr marL="514350" indent="-514350" algn="ctr">
              <a:buNone/>
            </a:pPr>
            <a:r>
              <a:rPr lang="en-US" dirty="0" smtClean="0"/>
              <a:t>Empathy</a:t>
            </a:r>
          </a:p>
          <a:p>
            <a:pPr marL="514350" indent="-514350" algn="ctr">
              <a:buNone/>
            </a:pPr>
            <a:r>
              <a:rPr lang="en-US" dirty="0" smtClean="0"/>
              <a:t>Joyous Learning</a:t>
            </a:r>
          </a:p>
          <a:p>
            <a:pPr marL="514350" indent="-514350" algn="ctr">
              <a:buNone/>
            </a:pPr>
            <a:r>
              <a:rPr lang="en-US" dirty="0" smtClean="0"/>
              <a:t>Transformative Experience</a:t>
            </a:r>
          </a:p>
        </p:txBody>
      </p:sp>
      <p:pic>
        <p:nvPicPr>
          <p:cNvPr id="4" name="Picture 3" descr="p4c-hawaii-who-we-ar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400"/>
            <a:ext cx="9144000" cy="142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04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723"/>
            <a:ext cx="8913813" cy="1647533"/>
          </a:xfrm>
        </p:spPr>
        <p:txBody>
          <a:bodyPr/>
          <a:lstStyle/>
          <a:p>
            <a:r>
              <a:rPr lang="en-US" b="1" dirty="0" smtClean="0">
                <a:solidFill>
                  <a:schemeClr val="bg2"/>
                </a:solidFill>
              </a:rPr>
              <a:t>From Civics to a Citizen’s Education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IMG_0278.JPG"/>
          <p:cNvPicPr>
            <a:picLocks noGrp="1" noChangeAspect="1"/>
          </p:cNvPicPr>
          <p:nvPr/>
        </p:nvPicPr>
        <p:blipFill>
          <a:blip r:embed="rId3"/>
          <a:srcRect l="-18187" r="-18187"/>
          <a:stretch>
            <a:fillRect/>
          </a:stretch>
        </p:blipFill>
        <p:spPr>
          <a:xfrm>
            <a:off x="0" y="2152217"/>
            <a:ext cx="91440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0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8270"/>
            <a:ext cx="8913813" cy="14799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790" y="2283185"/>
            <a:ext cx="3513025" cy="410703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039979" y="2283185"/>
            <a:ext cx="4873834" cy="41070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000" dirty="0" smtClean="0">
                <a:solidFill>
                  <a:schemeClr val="tx2"/>
                </a:solidFill>
              </a:rPr>
              <a:t>VISION: Education for the purpose of creating intellectually responsible communities</a:t>
            </a:r>
          </a:p>
          <a:p>
            <a:endParaRPr lang="en-US" sz="36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MISSION: We are dedicated to preparing, supporting and sustaining, educators, researchers, and students who engage or are interested in engaging in philosophy for children Hawai‘i worldwide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16000" y="1"/>
            <a:ext cx="10492154" cy="4840940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p4cHI is a “</a:t>
            </a:r>
            <a:r>
              <a:rPr lang="en-US" sz="5400" dirty="0" smtClean="0">
                <a:solidFill>
                  <a:schemeClr val="accent1"/>
                </a:solidFill>
              </a:rPr>
              <a:t>Deliberative Pedagogy</a:t>
            </a:r>
            <a:r>
              <a:rPr lang="en-US" sz="5400" dirty="0" smtClean="0"/>
              <a:t>” that supports students and teachers in their efforts to realize a “</a:t>
            </a:r>
            <a:r>
              <a:rPr lang="en-US" sz="5400" dirty="0" smtClean="0">
                <a:solidFill>
                  <a:schemeClr val="accent2"/>
                </a:solidFill>
              </a:rPr>
              <a:t>Citizen’s Education</a:t>
            </a:r>
            <a:r>
              <a:rPr lang="en-US" sz="5400" dirty="0" smtClean="0"/>
              <a:t>”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840941"/>
            <a:ext cx="9144000" cy="1425388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840941"/>
            <a:ext cx="9144000" cy="1425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40941"/>
            <a:ext cx="9144000" cy="2017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126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6538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The p4cHI Approach to Deliberative Pedagogy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" name="Content Placeholder 4" descr="Good Thinker's Question.jpg"/>
          <p:cNvPicPr>
            <a:picLocks noGrp="1" noChangeAspect="1"/>
          </p:cNvPicPr>
          <p:nvPr>
            <p:ph idx="1"/>
          </p:nvPr>
        </p:nvPicPr>
        <p:blipFill>
          <a:blip r:embed="rId3"/>
          <a:srcRect l="-53713" r="-53713"/>
          <a:stretch>
            <a:fillRect/>
          </a:stretch>
        </p:blipFill>
        <p:spPr>
          <a:xfrm>
            <a:off x="4377298" y="1533465"/>
            <a:ext cx="6142037" cy="5010771"/>
          </a:xfrm>
        </p:spPr>
      </p:pic>
      <p:sp>
        <p:nvSpPr>
          <p:cNvPr id="6" name="TextBox 5"/>
          <p:cNvSpPr txBox="1"/>
          <p:nvPr/>
        </p:nvSpPr>
        <p:spPr>
          <a:xfrm>
            <a:off x="1" y="1533465"/>
            <a:ext cx="57075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Ask meaningful, relevant, and purposeful philosophical questions;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Explore questions, topics, and problems of democracy (Matthews 2014) that are important and interesting;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Access sources of information representing multiple view points and cultural backgrounds;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Think about complex topics with diverse groups of people;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Reason for themselves;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Engage in deliberative dialogue;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Listen with empathy;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Treat others with respect;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Read and write;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And take responsible action when it is just and necessary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594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182"/>
            <a:ext cx="8913813" cy="2373559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E07602"/>
                </a:solidFill>
              </a:rPr>
              <a:t>Education for </a:t>
            </a:r>
            <a:r>
              <a:rPr lang="en-US" sz="4400" b="1" dirty="0" smtClean="0">
                <a:solidFill>
                  <a:srgbClr val="E07602"/>
                </a:solidFill>
              </a:rPr>
              <a:t>Virtue, Character, Moral</a:t>
            </a:r>
            <a:r>
              <a:rPr lang="en-US" sz="4400" dirty="0" smtClean="0">
                <a:solidFill>
                  <a:srgbClr val="E07602"/>
                </a:solidFill>
              </a:rPr>
              <a:t>, and </a:t>
            </a:r>
            <a:r>
              <a:rPr lang="en-US" sz="4400" b="1" dirty="0" smtClean="0">
                <a:solidFill>
                  <a:srgbClr val="E07602"/>
                </a:solidFill>
              </a:rPr>
              <a:t>Social Responsibility</a:t>
            </a:r>
            <a:endParaRPr lang="en-US" sz="4400" b="1" dirty="0">
              <a:solidFill>
                <a:srgbClr val="E07602"/>
              </a:solidFill>
            </a:endParaRPr>
          </a:p>
        </p:txBody>
      </p:sp>
      <p:pic>
        <p:nvPicPr>
          <p:cNvPr id="4" name="Content Placeholder 3" descr="IMG_2820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0" b="45424"/>
          <a:stretch/>
        </p:blipFill>
        <p:spPr>
          <a:xfrm>
            <a:off x="363538" y="2781751"/>
            <a:ext cx="8550275" cy="3855145"/>
          </a:xfrm>
        </p:spPr>
      </p:pic>
    </p:spTree>
    <p:extLst>
      <p:ext uri="{BB962C8B-B14F-4D97-AF65-F5344CB8AC3E}">
        <p14:creationId xmlns:p14="http://schemas.microsoft.com/office/powerpoint/2010/main" val="416650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13813" cy="11734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Current Projects of the </a:t>
            </a:r>
            <a:r>
              <a:rPr lang="en-US" b="1" dirty="0" err="1" smtClean="0">
                <a:solidFill>
                  <a:schemeClr val="accent1"/>
                </a:solidFill>
              </a:rPr>
              <a:t>Uehiro</a:t>
            </a:r>
            <a:r>
              <a:rPr lang="en-US" b="1" dirty="0" smtClean="0">
                <a:solidFill>
                  <a:schemeClr val="accent1"/>
                </a:solidFill>
              </a:rPr>
              <a:t> Academy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286" y="2358442"/>
            <a:ext cx="7799614" cy="4281844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Model Schools</a:t>
            </a:r>
          </a:p>
          <a:p>
            <a:r>
              <a:rPr lang="en-US" sz="2400" b="1" dirty="0" smtClean="0"/>
              <a:t>Philosophical Inquiry</a:t>
            </a:r>
          </a:p>
          <a:p>
            <a:r>
              <a:rPr lang="en-US" sz="2400" b="1" dirty="0" smtClean="0"/>
              <a:t>p4c Sendai</a:t>
            </a:r>
          </a:p>
          <a:p>
            <a:r>
              <a:rPr lang="en-US" sz="2400" b="1" dirty="0" smtClean="0"/>
              <a:t>Junior Philosopher in Residence </a:t>
            </a:r>
          </a:p>
          <a:p>
            <a:r>
              <a:rPr lang="en-US" sz="2400" b="1" dirty="0" smtClean="0"/>
              <a:t>Pre-Service Teacher Preparation</a:t>
            </a:r>
          </a:p>
          <a:p>
            <a:r>
              <a:rPr lang="en-US" sz="2400" b="1" dirty="0"/>
              <a:t>Creating Communities for Ethical </a:t>
            </a:r>
            <a:r>
              <a:rPr lang="en-US" sz="2400" b="1" dirty="0" smtClean="0"/>
              <a:t>Research</a:t>
            </a:r>
          </a:p>
          <a:p>
            <a:r>
              <a:rPr lang="en-US" sz="2400" b="1" dirty="0" smtClean="0"/>
              <a:t>Community Partnerships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p4c-k12-1024x2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477"/>
            <a:ext cx="9144000" cy="98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89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0964"/>
            <a:ext cx="8913813" cy="1517292"/>
          </a:xfrm>
        </p:spPr>
        <p:txBody>
          <a:bodyPr/>
          <a:lstStyle/>
          <a:p>
            <a:r>
              <a:rPr lang="en-US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MODEL SCHOOLS</a:t>
            </a:r>
            <a:endParaRPr lang="en-US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5" descr="KHS Students Writing GTTK Questions.jpg"/>
          <p:cNvPicPr>
            <a:picLocks noGrp="1" noChangeAspect="1"/>
          </p:cNvPicPr>
          <p:nvPr>
            <p:ph idx="1"/>
          </p:nvPr>
        </p:nvPicPr>
        <p:blipFill>
          <a:blip r:embed="rId3"/>
          <a:srcRect t="7415" b="74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130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4924"/>
            <a:ext cx="8913813" cy="1403331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/>
                </a:solidFill>
              </a:rPr>
              <a:t>PHILOSOPHICAL INQUIRY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4424" y="2595562"/>
            <a:ext cx="3024282" cy="3670767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14424" y="2595562"/>
            <a:ext cx="2739065" cy="36707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25999" y="2595562"/>
            <a:ext cx="40878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brand new interdisciplinary social studies elective in the Hawaii State Department of Education aimed at developing students’ capacity to think as ethical members of their community.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8880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7485"/>
            <a:ext cx="8913813" cy="1370771"/>
          </a:xfrm>
        </p:spPr>
        <p:txBody>
          <a:bodyPr/>
          <a:lstStyle/>
          <a:p>
            <a:r>
              <a:rPr lang="en-US" b="1" dirty="0" smtClean="0"/>
              <a:t>P4C SENDAI</a:t>
            </a:r>
            <a:endParaRPr lang="en-US" b="1" dirty="0"/>
          </a:p>
        </p:txBody>
      </p:sp>
      <p:pic>
        <p:nvPicPr>
          <p:cNvPr id="4" name="Content Placeholder 3" descr="IMG_170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8" b="204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70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3765"/>
            <a:ext cx="8913813" cy="135449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JUNIOR PHILOSOPHER IN RESIDENCE PROGRAM</a:t>
            </a:r>
            <a:endParaRPr lang="en-US" b="1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Content Placeholder 3" descr="Student at Le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" b="31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1104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6084"/>
            <a:ext cx="8913813" cy="1452172"/>
          </a:xfrm>
        </p:spPr>
        <p:txBody>
          <a:bodyPr/>
          <a:lstStyle/>
          <a:p>
            <a:r>
              <a:rPr lang="en-US" dirty="0" smtClean="0"/>
              <a:t>PRE-SERVICE TEACHER PREPARATION </a:t>
            </a:r>
            <a:endParaRPr lang="en-US" dirty="0"/>
          </a:p>
        </p:txBody>
      </p:sp>
      <p:pic>
        <p:nvPicPr>
          <p:cNvPr id="4" name="Content Placeholder 3" descr="IMG_2406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9" b="17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95576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20964"/>
            <a:ext cx="8913813" cy="1517292"/>
          </a:xfrm>
        </p:spPr>
        <p:txBody>
          <a:bodyPr>
            <a:normAutofit/>
          </a:bodyPr>
          <a:lstStyle/>
          <a:p>
            <a:r>
              <a:rPr lang="en-US" dirty="0" smtClean="0"/>
              <a:t>CREATING COMMUNITIES FOR ETHICAL RESEARCH</a:t>
            </a:r>
            <a:endParaRPr lang="en-US" dirty="0"/>
          </a:p>
        </p:txBody>
      </p:sp>
      <p:pic>
        <p:nvPicPr>
          <p:cNvPr id="4" name="Content Placeholder 3" descr="20131105_185751.jpg"/>
          <p:cNvPicPr>
            <a:picLocks noGrp="1" noChangeAspect="1"/>
          </p:cNvPicPr>
          <p:nvPr>
            <p:ph idx="1"/>
          </p:nvPr>
        </p:nvPicPr>
        <p:blipFill>
          <a:blip r:embed="rId3"/>
          <a:srcRect t="17849" b="178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96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283863" cy="1252522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p</a:t>
            </a:r>
            <a:r>
              <a:rPr lang="en-US" b="1" dirty="0" smtClean="0">
                <a:solidFill>
                  <a:schemeClr val="accent2"/>
                </a:solidFill>
              </a:rPr>
              <a:t>hilosophy for children Hawai‘i in Japan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2546" y="201109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Mitsuyo p4c #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211"/>
            <a:ext cx="9283863" cy="539278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14424" y="2595562"/>
            <a:ext cx="8029576" cy="367076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41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9080"/>
            <a:ext cx="8913813" cy="914400"/>
          </a:xfrm>
        </p:spPr>
        <p:txBody>
          <a:bodyPr/>
          <a:lstStyle/>
          <a:p>
            <a:r>
              <a:rPr lang="en-US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COMMUNITY PARTNERSHIPS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974" y="1481492"/>
            <a:ext cx="3125740" cy="5031794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Honolulu Museum of Art Children’s Programs and Talk Series</a:t>
            </a:r>
          </a:p>
          <a:p>
            <a:r>
              <a:rPr lang="en-US" b="1" dirty="0" smtClean="0"/>
              <a:t>PALS and PLACES Camp</a:t>
            </a:r>
          </a:p>
          <a:p>
            <a:r>
              <a:rPr lang="en-US" b="1" dirty="0" smtClean="0"/>
              <a:t>Teaching Tolerance a Project of the Southern Poverty Law Center</a:t>
            </a:r>
          </a:p>
          <a:p>
            <a:r>
              <a:rPr lang="en-US" b="1" dirty="0" smtClean="0"/>
              <a:t>Kettering Foundation</a:t>
            </a:r>
          </a:p>
          <a:p>
            <a:r>
              <a:rPr lang="en-US" b="1" dirty="0" smtClean="0"/>
              <a:t>Weekend p4cHI Children’s Classes</a:t>
            </a:r>
          </a:p>
          <a:p>
            <a:endParaRPr lang="en-US" dirty="0"/>
          </a:p>
        </p:txBody>
      </p:sp>
      <p:pic>
        <p:nvPicPr>
          <p:cNvPr id="5" name="Picture 4" descr="timthumb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78" y="1816100"/>
            <a:ext cx="4130080" cy="41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7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144"/>
            <a:ext cx="8913813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What is philosophy for children Hawaii?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972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waikiki-schoo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714" y="1560286"/>
            <a:ext cx="6259286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5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3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8000" b="1" dirty="0" smtClean="0"/>
              <a:t>QUESTIONS?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  <p:pic>
        <p:nvPicPr>
          <p:cNvPr id="6" name="Picture 5" descr="Amber with High School Stud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52990"/>
            <a:ext cx="8229599" cy="580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885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8471"/>
            <a:ext cx="8913813" cy="120698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philosophy for children Hawai‘i 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1595452"/>
            <a:ext cx="7610476" cy="3828196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3200" dirty="0" smtClean="0"/>
              <a:t>philosophy for children Hawai‘i (p4cHI) is an approach to teaching and learning that is defined by a conceptual framework (community, inquiry, philosophy, and reflection) and an accompanying set of activities 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9558" y="5098045"/>
            <a:ext cx="8525342" cy="1534744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  <a:lumOff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176"/>
            <a:ext cx="8913813" cy="849294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3"/>
                </a:solidFill>
              </a:rPr>
              <a:t>My Connection to p4cHI</a:t>
            </a:r>
            <a:endParaRPr lang="en-US" sz="4000" b="1" dirty="0">
              <a:solidFill>
                <a:schemeClr val="accent3"/>
              </a:solidFill>
            </a:endParaRPr>
          </a:p>
        </p:txBody>
      </p:sp>
      <p:pic>
        <p:nvPicPr>
          <p:cNvPr id="15" name="Content Placeholder 14" descr="Amber and PV questions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7757" r="-27757"/>
          <a:stretch>
            <a:fillRect/>
          </a:stretch>
        </p:blipFill>
        <p:spPr>
          <a:xfrm>
            <a:off x="-991585" y="1305445"/>
            <a:ext cx="7271332" cy="2540327"/>
          </a:xfrm>
        </p:spPr>
      </p:pic>
      <p:pic>
        <p:nvPicPr>
          <p:cNvPr id="5" name="Picture 4" descr="amber teaching TT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37" y="4084602"/>
            <a:ext cx="4533412" cy="2515216"/>
          </a:xfrm>
          <a:prstGeom prst="rect">
            <a:avLst/>
          </a:prstGeom>
        </p:spPr>
      </p:pic>
      <p:pic>
        <p:nvPicPr>
          <p:cNvPr id="7" name="Picture 6" descr="Amber &amp; Cheriesse Philosophical Inquir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599" y="1305445"/>
            <a:ext cx="3104594" cy="2884333"/>
          </a:xfrm>
          <a:prstGeom prst="rect">
            <a:avLst/>
          </a:prstGeom>
        </p:spPr>
      </p:pic>
      <p:pic>
        <p:nvPicPr>
          <p:cNvPr id="9" name="Content Placeholder 17" descr="Amber Teaching.jpeg"/>
          <p:cNvPicPr>
            <a:picLocks noChangeAspect="1"/>
          </p:cNvPicPr>
          <p:nvPr/>
        </p:nvPicPr>
        <p:blipFill>
          <a:blip r:embed="rId6"/>
          <a:srcRect l="-2672" r="-2672"/>
          <a:stretch>
            <a:fillRect/>
          </a:stretch>
        </p:blipFill>
        <p:spPr>
          <a:xfrm>
            <a:off x="4886209" y="4649778"/>
            <a:ext cx="3973011" cy="1951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5182"/>
            <a:ext cx="8913813" cy="134072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chemeClr val="accent1"/>
                </a:solidFill>
              </a:rPr>
              <a:t>Presentation Outline:</a:t>
            </a:r>
            <a:endParaRPr lang="en-US" sz="44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965368"/>
            <a:ext cx="5856395" cy="4892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What is p4cHI?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Conceptual Framework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Key Activities/Strategies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Role of Teachers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Participant Outcomes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A “Citizen’s Education”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Current Projects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492" y="363407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 descr="Mitsuyo P4C #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976" y="1852323"/>
            <a:ext cx="4014836" cy="462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1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74638"/>
            <a:ext cx="8610600" cy="1363662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p4cHI Conceptual Framework</a:t>
            </a:r>
            <a:br>
              <a:rPr lang="en-US" b="1" dirty="0" smtClean="0">
                <a:solidFill>
                  <a:schemeClr val="bg2"/>
                </a:solidFill>
              </a:rPr>
            </a:br>
            <a:r>
              <a:rPr lang="en-US" sz="2800" b="1" i="1" dirty="0" smtClean="0">
                <a:solidFill>
                  <a:schemeClr val="bg2"/>
                </a:solidFill>
              </a:rPr>
              <a:t>The Four Pillars of p4cHI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816101"/>
            <a:ext cx="8610600" cy="2514599"/>
          </a:xfrm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endParaRPr lang="en-US" b="1" dirty="0" smtClean="0"/>
          </a:p>
          <a:p>
            <a:pPr>
              <a:buNone/>
            </a:pPr>
            <a:r>
              <a:rPr lang="en-US" b="1" dirty="0" smtClean="0"/>
              <a:t>     Community             Inquiry                 Philosophy           Reflection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image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132" y="2403439"/>
            <a:ext cx="635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image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64389" y="2403439"/>
            <a:ext cx="635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age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3097" y="2403439"/>
            <a:ext cx="635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images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5682" y="2403439"/>
            <a:ext cx="635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Banks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4389" y="4652010"/>
            <a:ext cx="1229360" cy="1536700"/>
          </a:xfrm>
          <a:prstGeom prst="rect">
            <a:avLst/>
          </a:prstGeom>
        </p:spPr>
      </p:pic>
      <p:pic>
        <p:nvPicPr>
          <p:cNvPr id="10" name="Picture 9" descr="Dewe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0250" y="4652010"/>
            <a:ext cx="1231900" cy="2032000"/>
          </a:xfrm>
          <a:prstGeom prst="rect">
            <a:avLst/>
          </a:prstGeom>
        </p:spPr>
      </p:pic>
      <p:pic>
        <p:nvPicPr>
          <p:cNvPr id="12" name="Picture 11" descr="Vygotsky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732" y="4652010"/>
            <a:ext cx="1422400" cy="2032000"/>
          </a:xfrm>
          <a:prstGeom prst="rect">
            <a:avLst/>
          </a:prstGeom>
        </p:spPr>
      </p:pic>
      <p:pic>
        <p:nvPicPr>
          <p:cNvPr id="13" name="Picture 12" descr="Nieto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097" y="4652010"/>
            <a:ext cx="1306195" cy="1727200"/>
          </a:xfrm>
          <a:prstGeom prst="rect">
            <a:avLst/>
          </a:prstGeom>
        </p:spPr>
      </p:pic>
      <p:pic>
        <p:nvPicPr>
          <p:cNvPr id="14" name="Picture 13" descr="Lipman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700" y="4652010"/>
            <a:ext cx="1016000" cy="1333500"/>
          </a:xfrm>
          <a:prstGeom prst="rect">
            <a:avLst/>
          </a:prstGeom>
        </p:spPr>
      </p:pic>
      <p:pic>
        <p:nvPicPr>
          <p:cNvPr id="15" name="Picture 14" descr="Freire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5682" y="4652010"/>
            <a:ext cx="1648691" cy="1173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176" y="194235"/>
            <a:ext cx="8665883" cy="12401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What do we mean by philosophy?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86099"/>
            <a:ext cx="9144000" cy="2222501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en-US" sz="11294" b="1" dirty="0" smtClean="0">
                <a:solidFill>
                  <a:schemeClr val="tx2"/>
                </a:solidFill>
              </a:rPr>
              <a:t>Big P &amp; little P</a:t>
            </a:r>
            <a:endParaRPr lang="en-US" sz="11294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2824"/>
            <a:ext cx="8913813" cy="1485432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accent6"/>
                </a:solidFill>
              </a:rPr>
              <a:t>What are the implications of philosophy as an activity?</a:t>
            </a:r>
            <a:endParaRPr lang="en-US" b="1" i="1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4424" y="2435491"/>
            <a:ext cx="7610476" cy="3588153"/>
          </a:xfrm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6000" dirty="0" smtClean="0"/>
              <a:t>philosophy becomes a way for students and teachers, of any age group, to </a:t>
            </a:r>
            <a:r>
              <a:rPr lang="en-US" sz="6000" b="1" dirty="0" smtClean="0"/>
              <a:t>engage</a:t>
            </a:r>
            <a:r>
              <a:rPr lang="en-US" sz="6000" dirty="0" smtClean="0"/>
              <a:t> with “content” in a variety of learning contexts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spective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spective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Perspective.thmx</Template>
  <TotalTime>1350</TotalTime>
  <Words>585</Words>
  <Application>Microsoft Macintosh PowerPoint</Application>
  <PresentationFormat>On-screen Show (4:3)</PresentationFormat>
  <Paragraphs>131</Paragraphs>
  <Slides>32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Perspective</vt:lpstr>
      <vt:lpstr>philosophy for children Hawai‘i</vt:lpstr>
      <vt:lpstr>PowerPoint Presentation</vt:lpstr>
      <vt:lpstr>philosophy for children Hawai‘i in Japan</vt:lpstr>
      <vt:lpstr>philosophy for children Hawai‘i </vt:lpstr>
      <vt:lpstr>My Connection to p4cHI</vt:lpstr>
      <vt:lpstr>Presentation Outline:</vt:lpstr>
      <vt:lpstr>p4cHI Conceptual Framework The Four Pillars of p4cHI</vt:lpstr>
      <vt:lpstr>What do we mean by philosophy?</vt:lpstr>
      <vt:lpstr>What are the implications of philosophy as an activity?</vt:lpstr>
      <vt:lpstr>p4cHI Activities</vt:lpstr>
      <vt:lpstr>Intellectual Safety</vt:lpstr>
      <vt:lpstr>The Community Ball</vt:lpstr>
      <vt:lpstr>The Good Thinker’s Tool Kit</vt:lpstr>
      <vt:lpstr>Plain Vanilla</vt:lpstr>
      <vt:lpstr>Magic Words</vt:lpstr>
      <vt:lpstr>Evaluation: Community and Inquiry</vt:lpstr>
      <vt:lpstr>The Philosopher’s Pedagogy</vt:lpstr>
      <vt:lpstr> Outcomes of the p4cHI Approach to Education </vt:lpstr>
      <vt:lpstr>From Civics to a Citizen’s Education</vt:lpstr>
      <vt:lpstr>p4cHI is a “Deliberative Pedagogy” that supports students and teachers in their efforts to realize a “Citizen’s Education”</vt:lpstr>
      <vt:lpstr>The p4cHI Approach to Deliberative Pedagogy</vt:lpstr>
      <vt:lpstr>Education for Virtue, Character, Moral, and Social Responsibility</vt:lpstr>
      <vt:lpstr>Current Projects of the Uehiro Academy</vt:lpstr>
      <vt:lpstr>MODEL SCHOOLS</vt:lpstr>
      <vt:lpstr>PHILOSOPHICAL INQUIRY </vt:lpstr>
      <vt:lpstr>P4C SENDAI</vt:lpstr>
      <vt:lpstr>JUNIOR PHILOSOPHER IN RESIDENCE PROGRAM</vt:lpstr>
      <vt:lpstr>PRE-SERVICE TEACHER PREPARATION </vt:lpstr>
      <vt:lpstr>CREATING COMMUNITIES FOR ETHICAL RESEARCH</vt:lpstr>
      <vt:lpstr>COMMUNITY PARTNERSHIPS</vt:lpstr>
      <vt:lpstr>What is philosophy for children Hawaii?</vt:lpstr>
      <vt:lpstr> QUESTIONS? </vt:lpstr>
    </vt:vector>
  </TitlesOfParts>
  <Company>Kailua High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Cultivating and Nurturing Collaborative Civic Spaces: The philosophy for children Hawai‘i Approach to Deliberative Pedagogy </dc:title>
  <dc:creator>Amber Strong</dc:creator>
  <cp:lastModifiedBy>Amber Strong</cp:lastModifiedBy>
  <cp:revision>120</cp:revision>
  <dcterms:created xsi:type="dcterms:W3CDTF">2015-06-24T19:02:01Z</dcterms:created>
  <dcterms:modified xsi:type="dcterms:W3CDTF">2015-08-20T07:50:07Z</dcterms:modified>
</cp:coreProperties>
</file>